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handoutMasterIdLst>
    <p:handoutMasterId r:id="rId21"/>
  </p:handoutMasterIdLst>
  <p:sldIdLst>
    <p:sldId id="256" r:id="rId2"/>
    <p:sldId id="642" r:id="rId3"/>
    <p:sldId id="593" r:id="rId4"/>
    <p:sldId id="647" r:id="rId5"/>
    <p:sldId id="648" r:id="rId6"/>
    <p:sldId id="649" r:id="rId7"/>
    <p:sldId id="650" r:id="rId8"/>
    <p:sldId id="651" r:id="rId9"/>
    <p:sldId id="652" r:id="rId10"/>
    <p:sldId id="653" r:id="rId11"/>
    <p:sldId id="654" r:id="rId12"/>
    <p:sldId id="655" r:id="rId13"/>
    <p:sldId id="656" r:id="rId14"/>
    <p:sldId id="657" r:id="rId15"/>
    <p:sldId id="643" r:id="rId16"/>
    <p:sldId id="658" r:id="rId17"/>
    <p:sldId id="644" r:id="rId18"/>
    <p:sldId id="659" r:id="rId19"/>
  </p:sldIdLst>
  <p:sldSz cx="9144000" cy="6858000" type="screen4x3"/>
  <p:notesSz cx="6797675" cy="9926638"/>
  <p:defaultTex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1837">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AEA"/>
    <a:srgbClr val="CCECFF"/>
    <a:srgbClr val="666699"/>
    <a:srgbClr val="727C7B"/>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30" autoAdjust="0"/>
    <p:restoredTop sz="93381" autoAdjust="0"/>
  </p:normalViewPr>
  <p:slideViewPr>
    <p:cSldViewPr>
      <p:cViewPr varScale="1">
        <p:scale>
          <a:sx n="68" d="100"/>
          <a:sy n="68" d="100"/>
        </p:scale>
        <p:origin x="1752" y="96"/>
      </p:cViewPr>
      <p:guideLst>
        <p:guide orient="horz" pos="2160"/>
        <p:guide pos="1837"/>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27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atin typeface="Arial" charset="0"/>
                <a:cs typeface="Arial" charset="0"/>
              </a:defRPr>
            </a:lvl1pPr>
          </a:lstStyle>
          <a:p>
            <a:pPr>
              <a:defRPr/>
            </a:pPr>
            <a:fld id="{FF2A732D-C45E-4330-ABA5-35837F385C21}" type="datetimeFigureOut">
              <a:rPr lang="it-IT"/>
              <a:pPr>
                <a:defRPr/>
              </a:pPr>
              <a:t>22/05/2020</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8272DB3F-123F-4ADE-9BB0-C0DB42FEAA30}" type="slidenum">
              <a:rPr lang="it-IT"/>
              <a:pPr>
                <a:defRPr/>
              </a:pPr>
              <a:t>‹N›</a:t>
            </a:fld>
            <a:endParaRPr lang="it-IT"/>
          </a:p>
        </p:txBody>
      </p:sp>
    </p:spTree>
    <p:extLst>
      <p:ext uri="{BB962C8B-B14F-4D97-AF65-F5344CB8AC3E}">
        <p14:creationId xmlns:p14="http://schemas.microsoft.com/office/powerpoint/2010/main" val="1649623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it-IT"/>
          </a:p>
        </p:txBody>
      </p:sp>
      <p:sp>
        <p:nvSpPr>
          <p:cNvPr id="103427" name="Rectangle 3"/>
          <p:cNvSpPr>
            <a:spLocks noGrp="1" noChangeArrowheads="1"/>
          </p:cNvSpPr>
          <p:nvPr>
            <p:ph type="dt" idx="1"/>
          </p:nvPr>
        </p:nvSpPr>
        <p:spPr bwMode="auto">
          <a:xfrm>
            <a:off x="3850443"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it-IT"/>
          </a:p>
        </p:txBody>
      </p:sp>
      <p:sp>
        <p:nvSpPr>
          <p:cNvPr id="717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30" name="Rectangle 6"/>
          <p:cNvSpPr>
            <a:spLocks noGrp="1" noChangeArrowheads="1"/>
          </p:cNvSpPr>
          <p:nvPr>
            <p:ph type="ftr" sz="quarter" idx="4"/>
          </p:nvPr>
        </p:nvSpPr>
        <p:spPr bwMode="auto">
          <a:xfrm>
            <a:off x="0"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it-IT"/>
          </a:p>
        </p:txBody>
      </p:sp>
    </p:spTree>
    <p:extLst>
      <p:ext uri="{BB962C8B-B14F-4D97-AF65-F5344CB8AC3E}">
        <p14:creationId xmlns:p14="http://schemas.microsoft.com/office/powerpoint/2010/main" val="23612330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sp>
        <p:nvSpPr>
          <p:cNvPr id="2" name="Rettangolo 1"/>
          <p:cNvSpPr/>
          <p:nvPr userDrawn="1"/>
        </p:nvSpPr>
        <p:spPr>
          <a:xfrm>
            <a:off x="914400" y="549275"/>
            <a:ext cx="7413625" cy="2951163"/>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3" name="Rettangolo 2"/>
          <p:cNvSpPr/>
          <p:nvPr/>
        </p:nvSpPr>
        <p:spPr>
          <a:xfrm>
            <a:off x="914400" y="4365625"/>
            <a:ext cx="7315200" cy="1223963"/>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4" name="Rettangolo 3"/>
          <p:cNvSpPr/>
          <p:nvPr userDrawn="1"/>
        </p:nvSpPr>
        <p:spPr>
          <a:xfrm>
            <a:off x="914400" y="549275"/>
            <a:ext cx="228600" cy="29591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ttangolo 4"/>
          <p:cNvSpPr/>
          <p:nvPr/>
        </p:nvSpPr>
        <p:spPr>
          <a:xfrm>
            <a:off x="914400" y="4365625"/>
            <a:ext cx="228600" cy="1223963"/>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27634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8" name="Segnaposto contenuto 7"/>
          <p:cNvSpPr>
            <a:spLocks noGrp="1"/>
          </p:cNvSpPr>
          <p:nvPr>
            <p:ph sz="quarter" idx="1"/>
          </p:nvPr>
        </p:nvSpPr>
        <p:spPr>
          <a:xfrm>
            <a:off x="457200" y="1219200"/>
            <a:ext cx="8229600" cy="4802088"/>
          </a:xfrm>
        </p:spPr>
        <p:txBody>
          <a:bodyPr/>
          <a:lstStyle>
            <a:lvl1pPr algn="just">
              <a:defRPr/>
            </a:lvl1pPr>
            <a:lvl2pPr algn="just">
              <a:defRPr/>
            </a:lvl2pPr>
            <a:lvl3pPr algn="just">
              <a:defRPr/>
            </a:lvl3pPr>
            <a:lvl4pPr algn="just">
              <a:defRPr/>
            </a:lvl4pPr>
            <a:lvl5pPr algn="just">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Segnaposto titolo 21"/>
          <p:cNvSpPr>
            <a:spLocks noGrp="1"/>
          </p:cNvSpPr>
          <p:nvPr>
            <p:ph type="title"/>
          </p:nvPr>
        </p:nvSpPr>
        <p:spPr bwMode="auto">
          <a:xfrm>
            <a:off x="457200" y="476250"/>
            <a:ext cx="8256587" cy="666750"/>
          </a:xfrm>
          <a:prstGeom prst="rect">
            <a:avLst/>
          </a:prstGeom>
          <a:solidFill>
            <a:srgbClr val="EAEAEA">
              <a:alpha val="41176"/>
            </a:srgbClr>
          </a:solidFill>
          <a:ln>
            <a:noFill/>
          </a:ln>
        </p:spPr>
        <p:txBody>
          <a:bodyPr/>
          <a:lstStyle/>
          <a:p>
            <a:pPr lvl="0"/>
            <a:r>
              <a:rPr lang="it-IT" altLang="it-IT"/>
              <a:t>Fare clic per modificare lo stile del titolo</a:t>
            </a:r>
            <a:endParaRPr lang="en-US" altLang="it-IT"/>
          </a:p>
        </p:txBody>
      </p:sp>
    </p:spTree>
    <p:extLst>
      <p:ext uri="{BB962C8B-B14F-4D97-AF65-F5344CB8AC3E}">
        <p14:creationId xmlns:p14="http://schemas.microsoft.com/office/powerpoint/2010/main" val="3232871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21"/>
          <p:cNvSpPr>
            <a:spLocks noGrp="1"/>
          </p:cNvSpPr>
          <p:nvPr>
            <p:ph type="title"/>
          </p:nvPr>
        </p:nvSpPr>
        <p:spPr bwMode="auto">
          <a:xfrm>
            <a:off x="457200" y="476250"/>
            <a:ext cx="8256588" cy="666750"/>
          </a:xfrm>
          <a:prstGeom prst="rect">
            <a:avLst/>
          </a:prstGeom>
          <a:solidFill>
            <a:srgbClr val="EAEAEA">
              <a:alpha val="4117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endParaRPr lang="en-US" altLang="it-IT"/>
          </a:p>
        </p:txBody>
      </p:sp>
      <p:sp>
        <p:nvSpPr>
          <p:cNvPr id="1027" name="Segnaposto testo 12"/>
          <p:cNvSpPr>
            <a:spLocks noGrp="1"/>
          </p:cNvSpPr>
          <p:nvPr>
            <p:ph type="body" idx="1"/>
          </p:nvPr>
        </p:nvSpPr>
        <p:spPr bwMode="auto">
          <a:xfrm>
            <a:off x="457200" y="1219200"/>
            <a:ext cx="8229600" cy="480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endParaRPr lang="en-US" altLang="it-IT"/>
          </a:p>
        </p:txBody>
      </p:sp>
      <p:sp>
        <p:nvSpPr>
          <p:cNvPr id="1028" name="Connettore 1 28"/>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it-IT"/>
          </a:p>
        </p:txBody>
      </p:sp>
      <p:sp>
        <p:nvSpPr>
          <p:cNvPr id="16" name="Segnaposto numero diapositiva 5"/>
          <p:cNvSpPr txBox="1">
            <a:spLocks/>
          </p:cNvSpPr>
          <p:nvPr/>
        </p:nvSpPr>
        <p:spPr>
          <a:xfrm>
            <a:off x="6732588" y="6165850"/>
            <a:ext cx="1981200" cy="365125"/>
          </a:xfrm>
          <a:prstGeom prst="rect">
            <a:avLst/>
          </a:prstGeom>
        </p:spPr>
        <p:txBody>
          <a:bodyPr/>
          <a:lstStyle>
            <a:defPPr>
              <a:defRPr lang="it-IT"/>
            </a:defPPr>
            <a:lvl1pPr algn="l" rtl="0" eaLnBrk="1" fontAlgn="base" latinLnBrk="0" hangingPunct="1">
              <a:spcBef>
                <a:spcPct val="0"/>
              </a:spcBef>
              <a:spcAft>
                <a:spcPct val="0"/>
              </a:spcAft>
              <a:defRPr kumimoji="0" sz="1400" b="1" kern="1200">
                <a:solidFill>
                  <a:schemeClr val="tx2"/>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a:lstStyle>
          <a:p>
            <a:pPr algn="r">
              <a:defRPr/>
            </a:pPr>
            <a:fld id="{BA521925-76C2-44A7-BFC4-8C7B9E22EDC6}" type="slidenum">
              <a:rPr lang="it-IT" b="0" i="1" smtClean="0"/>
              <a:pPr algn="r">
                <a:defRPr/>
              </a:pPr>
              <a:t>‹N›</a:t>
            </a:fld>
            <a:endParaRPr lang="it-IT" b="0" i="1" dirty="0"/>
          </a:p>
        </p:txBody>
      </p:sp>
      <p:sp>
        <p:nvSpPr>
          <p:cNvPr id="1031" name="CasellaDiTesto 1"/>
          <p:cNvSpPr txBox="1">
            <a:spLocks noChangeArrowheads="1"/>
          </p:cNvSpPr>
          <p:nvPr/>
        </p:nvSpPr>
        <p:spPr bwMode="auto">
          <a:xfrm>
            <a:off x="2124075" y="6165850"/>
            <a:ext cx="53292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ctr" eaLnBrk="1" hangingPunct="1">
              <a:defRPr/>
            </a:pPr>
            <a:r>
              <a:rPr lang="it-IT" altLang="it-IT" sz="1400" b="0" i="1" dirty="0"/>
              <a:t>Autore: Nome Cognome</a:t>
            </a:r>
          </a:p>
        </p:txBody>
      </p:sp>
      <p:sp>
        <p:nvSpPr>
          <p:cNvPr id="11" name="Rettangolo 10"/>
          <p:cNvSpPr/>
          <p:nvPr/>
        </p:nvSpPr>
        <p:spPr>
          <a:xfrm>
            <a:off x="454025" y="1268413"/>
            <a:ext cx="8259763" cy="4752975"/>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3" name="CasellaDiTesto 1"/>
          <p:cNvSpPr txBox="1">
            <a:spLocks noChangeArrowheads="1"/>
          </p:cNvSpPr>
          <p:nvPr/>
        </p:nvSpPr>
        <p:spPr bwMode="auto">
          <a:xfrm>
            <a:off x="-3997325" y="-892175"/>
            <a:ext cx="1857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eaLnBrk="1" hangingPunct="1">
              <a:defRPr/>
            </a:pPr>
            <a:endParaRPr lang="it-IT" altLang="it-IT"/>
          </a:p>
        </p:txBody>
      </p:sp>
      <p:sp>
        <p:nvSpPr>
          <p:cNvPr id="10" name="CasellaDiTesto 1"/>
          <p:cNvSpPr txBox="1">
            <a:spLocks noChangeArrowheads="1"/>
          </p:cNvSpPr>
          <p:nvPr/>
        </p:nvSpPr>
        <p:spPr bwMode="auto">
          <a:xfrm>
            <a:off x="3528553" y="6421258"/>
            <a:ext cx="252028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b="1" kern="1200">
                <a:solidFill>
                  <a:schemeClr val="tx1"/>
                </a:solidFill>
                <a:latin typeface="Arial" pitchFamily="34" charset="0"/>
                <a:ea typeface="+mn-ea"/>
                <a:cs typeface="Arial" pitchFamily="34" charset="0"/>
              </a:defRPr>
            </a:lvl1pPr>
            <a:lvl2pPr marL="457200" algn="l" rtl="0" fontAlgn="base">
              <a:spcBef>
                <a:spcPct val="0"/>
              </a:spcBef>
              <a:spcAft>
                <a:spcPct val="0"/>
              </a:spcAft>
              <a:defRPr b="1" kern="1200">
                <a:solidFill>
                  <a:schemeClr val="tx1"/>
                </a:solidFill>
                <a:latin typeface="Arial" pitchFamily="34" charset="0"/>
                <a:ea typeface="+mn-ea"/>
                <a:cs typeface="Arial" pitchFamily="34" charset="0"/>
              </a:defRPr>
            </a:lvl2pPr>
            <a:lvl3pPr marL="914400" algn="l" rtl="0" fontAlgn="base">
              <a:spcBef>
                <a:spcPct val="0"/>
              </a:spcBef>
              <a:spcAft>
                <a:spcPct val="0"/>
              </a:spcAft>
              <a:defRPr b="1"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b="1"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b="1" kern="1200">
                <a:solidFill>
                  <a:schemeClr val="tx1"/>
                </a:solidFill>
                <a:latin typeface="Arial" pitchFamily="34" charset="0"/>
                <a:ea typeface="+mn-ea"/>
                <a:cs typeface="Arial" pitchFamily="34" charset="0"/>
              </a:defRPr>
            </a:lvl5pPr>
            <a:lvl6pPr marL="2286000" algn="l" defTabSz="914400" rtl="0" eaLnBrk="1" latinLnBrk="0" hangingPunct="1">
              <a:defRPr b="1" kern="1200">
                <a:solidFill>
                  <a:schemeClr val="tx1"/>
                </a:solidFill>
                <a:latin typeface="Arial" pitchFamily="34" charset="0"/>
                <a:ea typeface="+mn-ea"/>
                <a:cs typeface="Arial" pitchFamily="34" charset="0"/>
              </a:defRPr>
            </a:lvl6pPr>
            <a:lvl7pPr marL="2743200" algn="l" defTabSz="914400" rtl="0" eaLnBrk="1" latinLnBrk="0" hangingPunct="1">
              <a:defRPr b="1" kern="1200">
                <a:solidFill>
                  <a:schemeClr val="tx1"/>
                </a:solidFill>
                <a:latin typeface="Arial" pitchFamily="34" charset="0"/>
                <a:ea typeface="+mn-ea"/>
                <a:cs typeface="Arial" pitchFamily="34" charset="0"/>
              </a:defRPr>
            </a:lvl7pPr>
            <a:lvl8pPr marL="3200400" algn="l" defTabSz="914400" rtl="0" eaLnBrk="1" latinLnBrk="0" hangingPunct="1">
              <a:defRPr b="1" kern="1200">
                <a:solidFill>
                  <a:schemeClr val="tx1"/>
                </a:solidFill>
                <a:latin typeface="Arial" pitchFamily="34" charset="0"/>
                <a:ea typeface="+mn-ea"/>
                <a:cs typeface="Arial" pitchFamily="34" charset="0"/>
              </a:defRPr>
            </a:lvl8pPr>
            <a:lvl9pPr marL="3657600" algn="l" defTabSz="914400" rtl="0" eaLnBrk="1" latinLnBrk="0" hangingPunct="1">
              <a:defRPr b="1" kern="1200">
                <a:solidFill>
                  <a:schemeClr val="tx1"/>
                </a:solidFill>
                <a:latin typeface="Arial" pitchFamily="34" charset="0"/>
                <a:ea typeface="+mn-ea"/>
                <a:cs typeface="Arial" pitchFamily="34" charset="0"/>
              </a:defRPr>
            </a:lvl9pPr>
          </a:lstStyle>
          <a:p>
            <a:pPr algn="ctr" eaLnBrk="1" hangingPunct="1">
              <a:defRPr/>
            </a:pPr>
            <a:r>
              <a:rPr lang="it-IT" sz="800" b="0" i="1" u="none" strike="noStrike" kern="1200" baseline="0" dirty="0">
                <a:solidFill>
                  <a:schemeClr val="tx1"/>
                </a:solidFill>
                <a:latin typeface="Arial" pitchFamily="34" charset="0"/>
                <a:ea typeface="+mn-ea"/>
                <a:cs typeface="Arial" pitchFamily="34" charset="0"/>
              </a:rPr>
              <a:t>© Copyright - E' vietata ogni forma di riproduzione</a:t>
            </a:r>
            <a:endParaRPr lang="it-IT" altLang="it-IT" sz="800" b="0" i="1" dirty="0"/>
          </a:p>
        </p:txBody>
      </p:sp>
    </p:spTree>
  </p:cSld>
  <p:clrMap bg1="lt1" tx1="dk1" bg2="lt2" tx2="dk2" accent1="accent1" accent2="accent2" accent3="accent3" accent4="accent4" accent5="accent5" accent6="accent6" hlink="hlink" folHlink="folHlink"/>
  <p:sldLayoutIdLst>
    <p:sldLayoutId id="2147483711" r:id="rId1"/>
    <p:sldLayoutId id="2147483710" r:id="rId2"/>
  </p:sldLayoutIdLst>
  <p:txStyles>
    <p:titleStyle>
      <a:lvl1pPr algn="ctr" rtl="0" eaLnBrk="1" fontAlgn="base" hangingPunct="1">
        <a:spcBef>
          <a:spcPct val="0"/>
        </a:spcBef>
        <a:spcAft>
          <a:spcPct val="0"/>
        </a:spcAft>
        <a:defRPr sz="30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3000">
          <a:solidFill>
            <a:schemeClr val="tx2"/>
          </a:solidFill>
          <a:latin typeface="Arial" pitchFamily="34" charset="0"/>
          <a:cs typeface="Arial" pitchFamily="34" charset="0"/>
        </a:defRPr>
      </a:lvl2pPr>
      <a:lvl3pPr algn="ctr" rtl="0" eaLnBrk="1" fontAlgn="base" hangingPunct="1">
        <a:spcBef>
          <a:spcPct val="0"/>
        </a:spcBef>
        <a:spcAft>
          <a:spcPct val="0"/>
        </a:spcAft>
        <a:defRPr sz="3000">
          <a:solidFill>
            <a:schemeClr val="tx2"/>
          </a:solidFill>
          <a:latin typeface="Arial" pitchFamily="34" charset="0"/>
          <a:cs typeface="Arial" pitchFamily="34" charset="0"/>
        </a:defRPr>
      </a:lvl3pPr>
      <a:lvl4pPr algn="ctr" rtl="0" eaLnBrk="1" fontAlgn="base" hangingPunct="1">
        <a:spcBef>
          <a:spcPct val="0"/>
        </a:spcBef>
        <a:spcAft>
          <a:spcPct val="0"/>
        </a:spcAft>
        <a:defRPr sz="3000">
          <a:solidFill>
            <a:schemeClr val="tx2"/>
          </a:solidFill>
          <a:latin typeface="Arial" pitchFamily="34" charset="0"/>
          <a:cs typeface="Arial" pitchFamily="34" charset="0"/>
        </a:defRPr>
      </a:lvl4pPr>
      <a:lvl5pPr algn="ctr" rtl="0" eaLnBrk="1" fontAlgn="base" hangingPunct="1">
        <a:spcBef>
          <a:spcPct val="0"/>
        </a:spcBef>
        <a:spcAft>
          <a:spcPct val="0"/>
        </a:spcAft>
        <a:defRPr sz="3000">
          <a:solidFill>
            <a:schemeClr val="tx2"/>
          </a:solidFill>
          <a:latin typeface="Arial" pitchFamily="34" charset="0"/>
          <a:cs typeface="Arial" pitchFamily="34" charset="0"/>
        </a:defRPr>
      </a:lvl5pPr>
      <a:lvl6pPr marL="457200" algn="l" rtl="0" eaLnBrk="1" fontAlgn="base" hangingPunct="1">
        <a:spcBef>
          <a:spcPct val="0"/>
        </a:spcBef>
        <a:spcAft>
          <a:spcPct val="0"/>
        </a:spcAft>
        <a:defRPr sz="3000">
          <a:solidFill>
            <a:schemeClr val="tx2"/>
          </a:solidFill>
          <a:latin typeface="Arial" pitchFamily="34" charset="0"/>
          <a:cs typeface="Arial" pitchFamily="34" charset="0"/>
        </a:defRPr>
      </a:lvl6pPr>
      <a:lvl7pPr marL="914400" algn="l" rtl="0" eaLnBrk="1" fontAlgn="base" hangingPunct="1">
        <a:spcBef>
          <a:spcPct val="0"/>
        </a:spcBef>
        <a:spcAft>
          <a:spcPct val="0"/>
        </a:spcAft>
        <a:defRPr sz="3000">
          <a:solidFill>
            <a:schemeClr val="tx2"/>
          </a:solidFill>
          <a:latin typeface="Arial" pitchFamily="34" charset="0"/>
          <a:cs typeface="Arial" pitchFamily="34" charset="0"/>
        </a:defRPr>
      </a:lvl7pPr>
      <a:lvl8pPr marL="1371600" algn="l" rtl="0" eaLnBrk="1" fontAlgn="base" hangingPunct="1">
        <a:spcBef>
          <a:spcPct val="0"/>
        </a:spcBef>
        <a:spcAft>
          <a:spcPct val="0"/>
        </a:spcAft>
        <a:defRPr sz="3000">
          <a:solidFill>
            <a:schemeClr val="tx2"/>
          </a:solidFill>
          <a:latin typeface="Arial" pitchFamily="34" charset="0"/>
          <a:cs typeface="Arial" pitchFamily="34" charset="0"/>
        </a:defRPr>
      </a:lvl8pPr>
      <a:lvl9pPr marL="1828800" algn="l" rtl="0" eaLnBrk="1" fontAlgn="base" hangingPunct="1">
        <a:spcBef>
          <a:spcPct val="0"/>
        </a:spcBef>
        <a:spcAft>
          <a:spcPct val="0"/>
        </a:spcAft>
        <a:defRPr sz="3000">
          <a:solidFill>
            <a:schemeClr val="tx2"/>
          </a:solidFill>
          <a:latin typeface="Arial" pitchFamily="34" charset="0"/>
          <a:cs typeface="Arial" pitchFamily="34" charset="0"/>
        </a:defRPr>
      </a:lvl9pPr>
    </p:titleStyle>
    <p:bodyStyle>
      <a:lvl1pPr marL="273050" indent="-273050" algn="just" rtl="0" eaLnBrk="1" fontAlgn="base" hangingPunct="1">
        <a:spcBef>
          <a:spcPts val="600"/>
        </a:spcBef>
        <a:spcAft>
          <a:spcPct val="0"/>
        </a:spcAft>
        <a:buClr>
          <a:schemeClr val="accent1"/>
        </a:buClr>
        <a:buSzPct val="76000"/>
        <a:buFont typeface="Wingdings 3" pitchFamily="18" charset="2"/>
        <a:buChar char=""/>
        <a:defRPr sz="2600" kern="1200">
          <a:solidFill>
            <a:schemeClr val="tx1"/>
          </a:solidFill>
          <a:latin typeface="Arial" panose="020B0604020202020204" pitchFamily="34" charset="0"/>
          <a:ea typeface="+mn-ea"/>
          <a:cs typeface="Arial" panose="020B0604020202020204" pitchFamily="34" charset="0"/>
        </a:defRPr>
      </a:lvl1pPr>
      <a:lvl2pPr marL="547688" indent="-273050" algn="just" rtl="0" eaLnBrk="1" fontAlgn="base" hangingPunct="1">
        <a:spcBef>
          <a:spcPts val="500"/>
        </a:spcBef>
        <a:spcAft>
          <a:spcPct val="0"/>
        </a:spcAft>
        <a:buClr>
          <a:schemeClr val="accent2"/>
        </a:buClr>
        <a:buSzPct val="76000"/>
        <a:buFont typeface="Wingdings 3" pitchFamily="18" charset="2"/>
        <a:buChar char=""/>
        <a:defRPr sz="2300" kern="1200">
          <a:solidFill>
            <a:schemeClr val="tx2"/>
          </a:solidFill>
          <a:latin typeface="Arial" panose="020B0604020202020204" pitchFamily="34" charset="0"/>
          <a:ea typeface="+mn-ea"/>
          <a:cs typeface="Arial" panose="020B0604020202020204" pitchFamily="34" charset="0"/>
        </a:defRPr>
      </a:lvl2pPr>
      <a:lvl3pPr marL="822325" indent="-228600" algn="just" rtl="0" eaLnBrk="1" fontAlgn="base" hangingPunct="1">
        <a:spcBef>
          <a:spcPts val="500"/>
        </a:spcBef>
        <a:spcAft>
          <a:spcPct val="0"/>
        </a:spcAft>
        <a:buClr>
          <a:srgbClr val="BCBCBC"/>
        </a:buClr>
        <a:buSzPct val="76000"/>
        <a:buFont typeface="Wingdings 3" pitchFamily="18" charset="2"/>
        <a:buChar char=""/>
        <a:defRPr sz="2000" kern="1200">
          <a:solidFill>
            <a:srgbClr val="7F7F7F"/>
          </a:solidFill>
          <a:latin typeface="Arial" panose="020B0604020202020204" pitchFamily="34" charset="0"/>
          <a:ea typeface="+mn-ea"/>
          <a:cs typeface="Arial" panose="020B0604020202020204" pitchFamily="34" charset="0"/>
        </a:defRPr>
      </a:lvl3pPr>
      <a:lvl4pPr marL="1096963" indent="-228600" algn="just" rtl="0" eaLnBrk="1" fontAlgn="base" hangingPunct="1">
        <a:spcBef>
          <a:spcPts val="400"/>
        </a:spcBef>
        <a:spcAft>
          <a:spcPct val="0"/>
        </a:spcAft>
        <a:buClr>
          <a:srgbClr val="8BA2B4"/>
        </a:buClr>
        <a:buSzPct val="70000"/>
        <a:buFont typeface="Wingdings" pitchFamily="2" charset="2"/>
        <a:buChar char=""/>
        <a:defRPr kern="1200">
          <a:solidFill>
            <a:srgbClr val="7F7F7F"/>
          </a:solidFill>
          <a:latin typeface="Arial" panose="020B0604020202020204" pitchFamily="34" charset="0"/>
          <a:ea typeface="+mn-ea"/>
          <a:cs typeface="Arial" panose="020B0604020202020204" pitchFamily="34" charset="0"/>
        </a:defRPr>
      </a:lvl4pPr>
      <a:lvl5pPr marL="1371600" indent="-228600" algn="just" rtl="0" eaLnBrk="1" fontAlgn="base" hangingPunct="1">
        <a:spcBef>
          <a:spcPts val="300"/>
        </a:spcBef>
        <a:spcAft>
          <a:spcPct val="0"/>
        </a:spcAft>
        <a:buClr>
          <a:schemeClr val="accent2"/>
        </a:buClr>
        <a:buSzPct val="70000"/>
        <a:buFont typeface="Wingdings" pitchFamily="2" charset="2"/>
        <a:buChar char=""/>
        <a:defRPr sz="1600" kern="1200">
          <a:solidFill>
            <a:srgbClr val="7F7F7F"/>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ANTICORRUZIONE, TRASPARENZA E INTEGRITA’ </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3200" dirty="0">
                <a:solidFill>
                  <a:srgbClr val="666699"/>
                </a:solidFill>
                <a:latin typeface="Times New Roman" panose="02020603050405020304" pitchFamily="18" charset="0"/>
                <a:cs typeface="Times New Roman" panose="02020603050405020304" pitchFamily="18" charset="0"/>
              </a:rPr>
              <a:t>I Giornata </a:t>
            </a:r>
          </a:p>
        </p:txBody>
      </p:sp>
      <p:sp>
        <p:nvSpPr>
          <p:cNvPr id="3075" name="Rettangolo 6"/>
          <p:cNvSpPr>
            <a:spLocks noChangeArrowheads="1"/>
          </p:cNvSpPr>
          <p:nvPr/>
        </p:nvSpPr>
        <p:spPr bwMode="auto">
          <a:xfrm>
            <a:off x="1187450" y="4635500"/>
            <a:ext cx="69119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eaLnBrk="1" hangingPunct="1">
              <a:spcBef>
                <a:spcPct val="0"/>
              </a:spcBef>
              <a:buClrTx/>
              <a:buSzTx/>
              <a:buFontTx/>
              <a:buNone/>
            </a:pPr>
            <a:r>
              <a:rPr lang="it-IT" altLang="it-IT" sz="2400" dirty="0">
                <a:latin typeface="Times New Roman" panose="02020603050405020304" pitchFamily="18" charset="0"/>
                <a:cs typeface="Times New Roman" panose="02020603050405020304" pitchFamily="18" charset="0"/>
              </a:rPr>
              <a:t>Claudio </a:t>
            </a:r>
            <a:r>
              <a:rPr lang="it-IT" altLang="it-IT" sz="2400" dirty="0" err="1">
                <a:latin typeface="Times New Roman" panose="02020603050405020304" pitchFamily="18" charset="0"/>
                <a:cs typeface="Times New Roman" panose="02020603050405020304" pitchFamily="18" charset="0"/>
              </a:rPr>
              <a:t>Galtieri</a:t>
            </a:r>
            <a:endParaRPr lang="it-IT" altLang="it-IT"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692696"/>
            <a:ext cx="8568952" cy="5009133"/>
          </a:xfrm>
        </p:spPr>
        <p:txBody>
          <a:bodyPr/>
          <a:lstStyle/>
          <a:p>
            <a:pPr marL="0" indent="0" algn="l">
              <a:buNone/>
            </a:pPr>
            <a:r>
              <a:rPr lang="it-IT" sz="1800" dirty="0">
                <a:latin typeface="Times New Roman" panose="02020603050405020304" pitchFamily="18" charset="0"/>
                <a:cs typeface="Times New Roman" panose="02020603050405020304" pitchFamily="18" charset="0"/>
              </a:rPr>
              <a:t>Il decreto-legge 24 giugno 2014 n. 90  (convertito in </a:t>
            </a:r>
            <a:r>
              <a:rPr lang="it-IT" altLang="it-IT" sz="1800"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L.  11 agosto 2014 n. 114) recante: «Misure urgenti per la semplificazione e la trasparenza amministrativa e per l'efficienza degli uffici giudiziari», al TITOLO I - MISURE URGENTI PER L'EFFICIENZA DELLA P.A. E PER IL SOSTEGNO DELL'OCCUPAZIONECAPO I - MISURE URGENTI IN MATERIA DI LAVORO PUBBLICO, nel CAPO II - MISURE IN MATERIA DI ORGANIZZAZIONE DELLA PA, ha così disposto: </a:t>
            </a:r>
          </a:p>
          <a:p>
            <a:pPr marL="0" indent="0">
              <a:buNone/>
            </a:pPr>
            <a:r>
              <a:rPr lang="it-IT" sz="1800" dirty="0">
                <a:latin typeface="Times New Roman" panose="02020603050405020304" pitchFamily="18" charset="0"/>
                <a:cs typeface="Times New Roman" panose="02020603050405020304" pitchFamily="18" charset="0"/>
              </a:rPr>
              <a:t>Art. 19. (Soppressione dell'Autorità per la vigilanza sui contratti pubblici di lavori, servizi e forniture e definizione delle funzioni dell'Autorità nazionale anticorruzione)</a:t>
            </a:r>
          </a:p>
          <a:p>
            <a:pPr marL="0" indent="0">
              <a:buNone/>
            </a:pPr>
            <a:r>
              <a:rPr lang="it-IT" sz="1800" dirty="0">
                <a:latin typeface="Times New Roman" panose="02020603050405020304" pitchFamily="18" charset="0"/>
                <a:cs typeface="Times New Roman" panose="02020603050405020304" pitchFamily="18" charset="0"/>
              </a:rPr>
              <a:t>1. L'Autorità di vigilanza sui contratti pubblici di lavori, servizi e forniture, di cui all'articolo 6 del decreto legislativo 12 aprile 2006, n. 163 e successive modificazioni, è soppressa ed i relativi organi decadono a decorrere dalla data di entrata in vigore del presente decreto.</a:t>
            </a:r>
          </a:p>
          <a:p>
            <a:pPr marL="0" indent="0">
              <a:buNone/>
            </a:pPr>
            <a:r>
              <a:rPr lang="it-IT" sz="1800" dirty="0">
                <a:latin typeface="Times New Roman" panose="02020603050405020304" pitchFamily="18" charset="0"/>
                <a:cs typeface="Times New Roman" panose="02020603050405020304" pitchFamily="18" charset="0"/>
              </a:rPr>
              <a:t>2. I compiti e le funzioni svolti dall'Autorità di vigilanza sui contratti pubblici di lavori, servizi e forniture sono trasferiti all'Autorità nazionale anticorruzione e per la valutazione e la trasparenza (ANAC), di cui all'articolo 13 del decreto legislativo 27 ottobre 2009, n. 150, che è </a:t>
            </a:r>
            <a:r>
              <a:rPr lang="it-IT" sz="1800" dirty="0" err="1">
                <a:latin typeface="Times New Roman" panose="02020603050405020304" pitchFamily="18" charset="0"/>
                <a:cs typeface="Times New Roman" panose="02020603050405020304" pitchFamily="18" charset="0"/>
              </a:rPr>
              <a:t>ridenominata</a:t>
            </a:r>
            <a:r>
              <a:rPr lang="it-IT" sz="1800" dirty="0">
                <a:latin typeface="Times New Roman" panose="02020603050405020304" pitchFamily="18" charset="0"/>
                <a:cs typeface="Times New Roman" panose="02020603050405020304" pitchFamily="18" charset="0"/>
              </a:rPr>
              <a:t> Autorità nazionale anticorruzione.</a:t>
            </a:r>
          </a:p>
          <a:p>
            <a:pPr marL="0" indent="0">
              <a:buNone/>
            </a:pPr>
            <a:endParaRPr lang="it-IT" altLang="it-IT" sz="16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algn="l">
              <a:buFontTx/>
              <a:buChar char="-"/>
            </a:pPr>
            <a:r>
              <a:rPr lang="it-IT" sz="2000" b="1" i="1" dirty="0"/>
              <a:t>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23528" y="29396"/>
            <a:ext cx="8398446" cy="591291"/>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L’istituzione dell’ANAC</a:t>
            </a:r>
          </a:p>
        </p:txBody>
      </p:sp>
    </p:spTree>
    <p:extLst>
      <p:ext uri="{BB962C8B-B14F-4D97-AF65-F5344CB8AC3E}">
        <p14:creationId xmlns:p14="http://schemas.microsoft.com/office/powerpoint/2010/main" val="2510307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692696"/>
            <a:ext cx="8568952" cy="5009133"/>
          </a:xfrm>
        </p:spPr>
        <p:txBody>
          <a:bodyPr/>
          <a:lstStyle/>
          <a:p>
            <a:pPr marL="0" indent="0" algn="l">
              <a:buNone/>
            </a:pPr>
            <a:r>
              <a:rPr lang="it-IT" sz="1600" b="1" dirty="0">
                <a:latin typeface="Times New Roman" panose="02020603050405020304" pitchFamily="18" charset="0"/>
                <a:cs typeface="Times New Roman" panose="02020603050405020304" pitchFamily="18" charset="0"/>
              </a:rPr>
              <a:t> </a:t>
            </a:r>
            <a:r>
              <a:rPr lang="it-IT" sz="1800" dirty="0">
                <a:latin typeface="Times New Roman" panose="02020603050405020304" pitchFamily="18" charset="0"/>
                <a:cs typeface="Times New Roman" panose="02020603050405020304" pitchFamily="18" charset="0"/>
              </a:rPr>
              <a:t>In aggiunta ai compiti di cui al comma 2, l’ANAC:</a:t>
            </a:r>
          </a:p>
          <a:p>
            <a:r>
              <a:rPr lang="it-IT" sz="1800" dirty="0">
                <a:latin typeface="Times New Roman" panose="02020603050405020304" pitchFamily="18" charset="0"/>
                <a:cs typeface="Times New Roman" panose="02020603050405020304" pitchFamily="18" charset="0"/>
              </a:rPr>
              <a:t>a) riceve notizie e segnalazioni di illeciti, anche nelle forme di cui all'articolo 54-bis del decreto legislativo 30 marzo 2001, n. 165;</a:t>
            </a:r>
            <a:br>
              <a:rPr lang="it-IT" sz="18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a-bis) riceve notizie e segnalazioni da ciascun avvocato dello Stato il quale, nell’esercizio delle funzioni di cui all’articolo 13 del testo unico di cui al regio decreto 30 ottobre 1933, n. 1611, venga a conoscenza di violazioni di disposizioni di legge o di regolamento o di altre anomalie o irregolarità relative ai contratti che rientrano nella disciplina del codice di cui al decreto legislativo 12 aprile 2006, n. 163.  ;</a:t>
            </a:r>
          </a:p>
          <a:p>
            <a:r>
              <a:rPr lang="it-IT" sz="1800" dirty="0">
                <a:latin typeface="Times New Roman" panose="02020603050405020304" pitchFamily="18" charset="0"/>
                <a:cs typeface="Times New Roman" panose="02020603050405020304" pitchFamily="18" charset="0"/>
              </a:rPr>
              <a:t>b) salvo che il fatto costituisca reato, applica, nel rispetto delle norme previste dalla legge 24 novembre 1981, n. 689, una sanzione amministrativa non inferiore nel minimo a euro 1.000 e non superiore nel massimo a euro 10.000, nel caso in cui il soggetto obbligato ometta l'adozione dei piani triennali di prevenzione della corruzione, dei programmi triennali di trasparenza o dei codici di comportamento.</a:t>
            </a:r>
          </a:p>
          <a:p>
            <a:r>
              <a:rPr lang="it-IT" sz="1800" dirty="0">
                <a:latin typeface="Times New Roman" panose="02020603050405020304" pitchFamily="18" charset="0"/>
                <a:cs typeface="Times New Roman" panose="02020603050405020304" pitchFamily="18" charset="0"/>
              </a:rPr>
              <a:t>5-bis. Per le controversie aventi ad oggetto le sanzioni di cui al comma 5, lettera b), è competente il tribunale in composizione monocratica.</a:t>
            </a: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23528" y="29396"/>
            <a:ext cx="8398446" cy="591291"/>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Le nuove funzioni dell’ANAC</a:t>
            </a:r>
          </a:p>
        </p:txBody>
      </p:sp>
    </p:spTree>
    <p:extLst>
      <p:ext uri="{BB962C8B-B14F-4D97-AF65-F5344CB8AC3E}">
        <p14:creationId xmlns:p14="http://schemas.microsoft.com/office/powerpoint/2010/main" val="2871215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692696"/>
            <a:ext cx="8568952" cy="5009133"/>
          </a:xfrm>
        </p:spPr>
        <p:txBody>
          <a:bodyPr/>
          <a:lstStyle/>
          <a:p>
            <a:pPr marL="0" indent="0" algn="l">
              <a:buNone/>
            </a:pPr>
            <a:r>
              <a:rPr lang="it-IT" sz="1800" dirty="0">
                <a:latin typeface="Times New Roman" panose="02020603050405020304" pitchFamily="18" charset="0"/>
                <a:cs typeface="Times New Roman" panose="02020603050405020304" pitchFamily="18" charset="0"/>
              </a:rPr>
              <a:t>5-ter. Nella relazione di cui all’articolo 1, comma 2, lettera g), della legge 6 novembre 2012, n. 190, l’Autorità nazionale anticorruzione dà altresì conto dell’attività svolta ai sensi dei commi 2, 3, 4 e 5 del presente articolo, indicando le possibili criticità del quadro amministrativo e normativo che rendono il sistema dell’affidamento dei lavori pubblici vulnerabile a fenomeni di corruzione.</a:t>
            </a:r>
          </a:p>
          <a:p>
            <a:pPr marL="0" indent="0">
              <a:buNone/>
            </a:pPr>
            <a:r>
              <a:rPr lang="it-IT" sz="1800" dirty="0">
                <a:latin typeface="Times New Roman" panose="02020603050405020304" pitchFamily="18" charset="0"/>
                <a:cs typeface="Times New Roman" panose="02020603050405020304" pitchFamily="18" charset="0"/>
              </a:rPr>
              <a:t>9. Al fine di concentrare l'attività dell'Autorità nazionale anticorruzione sui compiti di trasparenza e di prevenzione della corruzione nelle pubbliche amministrazioni, le funzioni della predetta Autorità in materia di misurazione e valutazione della performance, di cui agli articoli 7, 8, 9, 10, 12, 13 e 14 del decreto legislativo 27 ottobre 2009, n. 150, sono trasferite al Dipartimento della funzione pubblica della Presidenza del Consiglio dei ministri, a decorrere dalla data di entrata in vigore della legge di conversione del presente decreto. Con riguardo al solo trasferimento delle funzioni di cui all’articolo 13, comma 6, lettere m) e p), del decreto legislativo n. 150 del 2009, relativamente ai progetti sperimentali e al Portale della trasparenza, detto trasferimento di funzioni deve avvenire previo accordo tra il Dipartimento della funzione pubblica e l’Autorità nazionale anticorruzione, anche al fine di individuare i progetti che possono più opportunamente rimanere nell’ambito della medesima Autorità nazionale anticorruzione..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23528" y="29396"/>
            <a:ext cx="8398446" cy="591291"/>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Le nuove funzioni dell’ANAC</a:t>
            </a:r>
          </a:p>
        </p:txBody>
      </p:sp>
    </p:spTree>
    <p:extLst>
      <p:ext uri="{BB962C8B-B14F-4D97-AF65-F5344CB8AC3E}">
        <p14:creationId xmlns:p14="http://schemas.microsoft.com/office/powerpoint/2010/main" val="3467822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692696"/>
            <a:ext cx="8568952" cy="5009133"/>
          </a:xfrm>
        </p:spPr>
        <p:txBody>
          <a:bodyPr/>
          <a:lstStyle/>
          <a:p>
            <a:pPr marL="0" indent="0">
              <a:buNone/>
            </a:pPr>
            <a:r>
              <a:rPr lang="it-IT" sz="1800" dirty="0">
                <a:latin typeface="Times New Roman" panose="02020603050405020304" pitchFamily="18" charset="0"/>
                <a:cs typeface="Times New Roman" panose="02020603050405020304" pitchFamily="18" charset="0"/>
              </a:rPr>
              <a:t>7. Il Presidente dell'Autorità nazionale anticorruzione formula proposte al Commissario unico delegato del Governo per l'Expo Milano 2015 ed alla Società Expo 2015 p.a. per la corretta gestione delle procedure d'appalto per la realizzazione dell'evento. Il presidente dell’Autorità nazionale anticorruzione segnala all’autorità amministrativa di cui all’articolo 47, comma 3, del decreto legislativo 14 marzo 2013, n. 33, le violazioni in materia di comunicazione delle informazioni e dei dati e di obblighi di pubblicazione previste nel citato articolo 47, ai fini dell’esercizio del potere sanzionatorio di cui al medesimo articolo.</a:t>
            </a:r>
          </a:p>
          <a:p>
            <a:pPr marL="0" indent="0">
              <a:buNone/>
            </a:pPr>
            <a:r>
              <a:rPr lang="it-IT" sz="1800" dirty="0">
                <a:latin typeface="Times New Roman" panose="02020603050405020304" pitchFamily="18" charset="0"/>
                <a:cs typeface="Times New Roman" panose="02020603050405020304" pitchFamily="18" charset="0"/>
              </a:rPr>
              <a:t>8. Allo svolgimento dei compiti di cui ai commi 2 e 5, il Presidente dell'ANAC provvede con le risorse umane, strumentali e finanziarie della soppressa Autorità di vigilanza sui contratti pubblici di lavori, servizi e forniture</a:t>
            </a:r>
          </a:p>
          <a:p>
            <a:pPr marL="0" indent="0">
              <a:buNone/>
            </a:pPr>
            <a:r>
              <a:rPr lang="it-IT" sz="1800" dirty="0">
                <a:latin typeface="Times New Roman" panose="02020603050405020304" pitchFamily="18" charset="0"/>
                <a:cs typeface="Times New Roman" panose="02020603050405020304" pitchFamily="18" charset="0"/>
              </a:rPr>
              <a:t>15. Le funzioni del Dipartimento della funzione pubblica della Presidenza del Consiglio dei Ministri in materia di trasparenza e prevenzione della corruzione di cui all'articolo 1, commi 4, 5 e 8, della legge 6 novembre 2012 n. 190, e le funzioni di cui all’articolo 48 del decreto legislativo 14 marzo 2013, n. 33, sono trasferite all'Autorità nazionale anticorruzione.</a:t>
            </a:r>
            <a:endParaRPr lang="it-IT" altLang="it-IT" sz="18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23528" y="29396"/>
            <a:ext cx="8398446" cy="591291"/>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Le funzioni dell’ANAC ed EXPO 2015</a:t>
            </a:r>
          </a:p>
        </p:txBody>
      </p:sp>
    </p:spTree>
    <p:extLst>
      <p:ext uri="{BB962C8B-B14F-4D97-AF65-F5344CB8AC3E}">
        <p14:creationId xmlns:p14="http://schemas.microsoft.com/office/powerpoint/2010/main" val="1791791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692696"/>
            <a:ext cx="8568952" cy="5009133"/>
          </a:xfrm>
        </p:spPr>
        <p:txBody>
          <a:bodyPr/>
          <a:lstStyle/>
          <a:p>
            <a:pPr marL="0" indent="0" algn="l">
              <a:buNone/>
            </a:pPr>
            <a:r>
              <a:rPr lang="it-IT" sz="1600" b="1" dirty="0"/>
              <a:t> </a:t>
            </a:r>
            <a:endParaRPr lang="it-IT" altLang="it-IT" sz="1600" dirty="0">
              <a:latin typeface="Times New Roman" panose="02020603050405020304" pitchFamily="18" charset="0"/>
              <a:cs typeface="Times New Roman" panose="02020603050405020304" pitchFamily="18" charset="0"/>
            </a:endParaRPr>
          </a:p>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buNone/>
            </a:pPr>
            <a:endParaRPr lang="it-IT" altLang="it-IT" sz="2000" dirty="0">
              <a:latin typeface="Times New Roman" panose="02020603050405020304" pitchFamily="18" charset="0"/>
              <a:cs typeface="Times New Roman" panose="02020603050405020304" pitchFamily="18" charset="0"/>
            </a:endParaRPr>
          </a:p>
          <a:p>
            <a:pPr marL="0" indent="0">
              <a:buNone/>
            </a:pPr>
            <a:r>
              <a:rPr lang="it-IT" altLang="it-IT" sz="2000" dirty="0">
                <a:latin typeface="Times New Roman" panose="02020603050405020304" pitchFamily="18" charset="0"/>
                <a:cs typeface="Times New Roman" panose="02020603050405020304" pitchFamily="18" charset="0"/>
              </a:rPr>
              <a:t>Il Consiglio di Stato, nel parere 14 settembre 2016 n. 1920, ha confermato la natura di autorità indipendente dell’ANAC, affermando che tale natura è conferita in virtù della funzione di garanzia da essa assolta e dei delicati interessi sottesi alla disciplina degli appalti pubblici, conformemente alle direttive comunitarie in materia.</a:t>
            </a:r>
          </a:p>
        </p:txBody>
      </p:sp>
      <p:sp>
        <p:nvSpPr>
          <p:cNvPr id="4099" name="Titolo 2"/>
          <p:cNvSpPr>
            <a:spLocks noGrp="1"/>
          </p:cNvSpPr>
          <p:nvPr>
            <p:ph type="title"/>
          </p:nvPr>
        </p:nvSpPr>
        <p:spPr>
          <a:xfrm>
            <a:off x="323528" y="29396"/>
            <a:ext cx="8398446" cy="591291"/>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Le natura dell’ANAC</a:t>
            </a:r>
          </a:p>
        </p:txBody>
      </p:sp>
    </p:spTree>
    <p:extLst>
      <p:ext uri="{BB962C8B-B14F-4D97-AF65-F5344CB8AC3E}">
        <p14:creationId xmlns:p14="http://schemas.microsoft.com/office/powerpoint/2010/main" val="3981744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960437"/>
            <a:ext cx="8229600" cy="4937125"/>
          </a:xfrm>
        </p:spPr>
        <p:txBody>
          <a:bodyPr/>
          <a:lstStyle/>
          <a:p>
            <a:pPr marL="0" indent="0">
              <a:buNone/>
            </a:pPr>
            <a:r>
              <a:rPr lang="it-IT" sz="1800" dirty="0">
                <a:latin typeface="Times New Roman" panose="02020603050405020304" pitchFamily="18" charset="0"/>
                <a:cs typeface="Times New Roman" panose="02020603050405020304" pitchFamily="18" charset="0"/>
              </a:rPr>
              <a:t>L’ ANAC svolge funzioni consultive, di vigilanza e di controllo. In particolare:</a:t>
            </a:r>
          </a:p>
          <a:p>
            <a:pPr>
              <a:buFontTx/>
              <a:buChar char="-"/>
            </a:pPr>
            <a:r>
              <a:rPr lang="it-IT" sz="1800" dirty="0">
                <a:latin typeface="Times New Roman" panose="02020603050405020304" pitchFamily="18" charset="0"/>
                <a:cs typeface="Times New Roman" panose="02020603050405020304" pitchFamily="18" charset="0"/>
              </a:rPr>
              <a:t>approva il PNA (in origine predisposto dal Dipartimento della funzione pubblica) </a:t>
            </a:r>
          </a:p>
          <a:p>
            <a:pPr>
              <a:buFontTx/>
              <a:buChar char="-"/>
            </a:pPr>
            <a:r>
              <a:rPr lang="it-IT" sz="1800" dirty="0">
                <a:latin typeface="Times New Roman" panose="02020603050405020304" pitchFamily="18" charset="0"/>
                <a:cs typeface="Times New Roman" panose="02020603050405020304" pitchFamily="18" charset="0"/>
              </a:rPr>
              <a:t>analizza le cause e i fattori della corruzione e individua gli interventi che ne possono favorire la prevenzione e il contrasto</a:t>
            </a:r>
          </a:p>
          <a:p>
            <a:pPr>
              <a:buFontTx/>
              <a:buChar char="-"/>
            </a:pPr>
            <a:r>
              <a:rPr lang="it-IT" sz="1800" dirty="0">
                <a:latin typeface="Times New Roman" panose="02020603050405020304" pitchFamily="18" charset="0"/>
                <a:cs typeface="Times New Roman" panose="02020603050405020304" pitchFamily="18" charset="0"/>
              </a:rPr>
              <a:t>esprime pareri facoltativi agli organi dello Stato e alle PA sulla conformità di atti e comportamenti dei funzionari pubblici alla legge, ai codici di comportamento e ai contratti, collettivi e individuali, regolanti il rapporto di lavoro pubblico; </a:t>
            </a:r>
          </a:p>
          <a:p>
            <a:pPr>
              <a:buFontTx/>
              <a:buChar char="-"/>
            </a:pPr>
            <a:r>
              <a:rPr lang="it-IT" sz="1800" dirty="0">
                <a:latin typeface="Times New Roman" panose="02020603050405020304" pitchFamily="18" charset="0"/>
                <a:cs typeface="Times New Roman" panose="02020603050405020304" pitchFamily="18" charset="0"/>
              </a:rPr>
              <a:t>esprime pareri facoltativi in materia di autorizzazioni, ex art. 53 del </a:t>
            </a:r>
            <a:r>
              <a:rPr lang="it-IT" sz="1800" dirty="0" err="1">
                <a:latin typeface="Times New Roman" panose="02020603050405020304" pitchFamily="18" charset="0"/>
                <a:cs typeface="Times New Roman" panose="02020603050405020304" pitchFamily="18" charset="0"/>
              </a:rPr>
              <a:t>D.Lgs.</a:t>
            </a:r>
            <a:r>
              <a:rPr lang="it-IT" sz="1800" dirty="0">
                <a:latin typeface="Times New Roman" panose="02020603050405020304" pitchFamily="18" charset="0"/>
                <a:cs typeface="Times New Roman" panose="02020603050405020304" pitchFamily="18" charset="0"/>
              </a:rPr>
              <a:t> 165/2001 per lo svolgimento di incarichi esterni da parte dei dirigenti di Stato ed enti pubblici </a:t>
            </a:r>
          </a:p>
          <a:p>
            <a:pPr>
              <a:buFontTx/>
              <a:buChar char="-"/>
            </a:pPr>
            <a:r>
              <a:rPr lang="it-IT" sz="1800" dirty="0">
                <a:latin typeface="Times New Roman" panose="02020603050405020304" pitchFamily="18" charset="0"/>
                <a:cs typeface="Times New Roman" panose="02020603050405020304" pitchFamily="18" charset="0"/>
              </a:rPr>
              <a:t>vigila e controlla sull’effettiva applicazione delle misure adottate dalle PA e sul rispetto delle regole sulla trasparenza, disponendo nei necessari poteri ispettivi;</a:t>
            </a:r>
          </a:p>
          <a:p>
            <a:pPr>
              <a:buFontTx/>
              <a:buChar char="-"/>
            </a:pPr>
            <a:r>
              <a:rPr lang="it-IT" sz="1800" dirty="0">
                <a:latin typeface="Times New Roman" panose="02020603050405020304" pitchFamily="18" charset="0"/>
                <a:cs typeface="Times New Roman" panose="02020603050405020304" pitchFamily="18" charset="0"/>
              </a:rPr>
              <a:t> riferisce al Parlamento sull’attività di contrasto della corruzione e dell’illegalità nelle PA; </a:t>
            </a:r>
          </a:p>
          <a:p>
            <a:pPr>
              <a:buFontTx/>
              <a:buChar char="-"/>
            </a:pPr>
            <a:r>
              <a:rPr lang="it-IT" sz="1800" dirty="0">
                <a:latin typeface="Times New Roman" panose="02020603050405020304" pitchFamily="18" charset="0"/>
                <a:cs typeface="Times New Roman" panose="02020603050405020304" pitchFamily="18" charset="0"/>
              </a:rPr>
              <a:t>ordina l’adozione di atti o provvedimenti richiesti dai piani e dalle regole sulla trasparenza dell’attività amministrativa, ovvero la rimozione, ovvero la rimozione di comportamenti o atti con essi contrastanti.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95536" y="188640"/>
            <a:ext cx="8353177" cy="72000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funzioni dell’ANAC - sintesi</a:t>
            </a:r>
          </a:p>
        </p:txBody>
      </p:sp>
    </p:spTree>
    <p:extLst>
      <p:ext uri="{BB962C8B-B14F-4D97-AF65-F5344CB8AC3E}">
        <p14:creationId xmlns:p14="http://schemas.microsoft.com/office/powerpoint/2010/main" val="1376763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960437"/>
            <a:ext cx="8229600" cy="4937125"/>
          </a:xfrm>
        </p:spPr>
        <p:txBody>
          <a:bodyPr/>
          <a:lstStyle/>
          <a:p>
            <a:pPr marL="0" indent="0">
              <a:buNone/>
            </a:pPr>
            <a:r>
              <a:rPr lang="it-IT" sz="1600" dirty="0">
                <a:latin typeface="Times New Roman" panose="02020603050405020304" pitchFamily="18" charset="0"/>
                <a:cs typeface="Times New Roman" panose="02020603050405020304" pitchFamily="18" charset="0"/>
              </a:rPr>
              <a:t>Le funzioni dell’ANAC, così come «ereditate» dalla CIVIT e dall’AVCP, ed aumentate dal D.L. 90/2014, emergono in maniera più completa dalla valutazione complessiva dei provvedimenti emanati in attuazione della legge n 190/2012 e in particolare:</a:t>
            </a:r>
          </a:p>
          <a:p>
            <a:pPr>
              <a:buFontTx/>
              <a:buChar char="-"/>
            </a:pPr>
            <a:r>
              <a:rPr lang="it-IT" altLang="it-IT" sz="1600" dirty="0">
                <a:latin typeface="Times New Roman" panose="02020603050405020304" pitchFamily="18" charset="0"/>
                <a:cs typeface="Times New Roman" panose="02020603050405020304" pitchFamily="18" charset="0"/>
              </a:rPr>
              <a:t>Dall’art. 45 del </a:t>
            </a:r>
            <a:r>
              <a:rPr lang="it-IT" altLang="it-IT" sz="1600" dirty="0" err="1">
                <a:latin typeface="Times New Roman" panose="02020603050405020304" pitchFamily="18" charset="0"/>
                <a:cs typeface="Times New Roman" panose="02020603050405020304" pitchFamily="18" charset="0"/>
              </a:rPr>
              <a:t>D.Lgs.</a:t>
            </a:r>
            <a:r>
              <a:rPr lang="it-IT" altLang="it-IT" sz="1600" dirty="0">
                <a:latin typeface="Times New Roman" panose="02020603050405020304" pitchFamily="18" charset="0"/>
                <a:cs typeface="Times New Roman" panose="02020603050405020304" pitchFamily="18" charset="0"/>
              </a:rPr>
              <a:t> 14 marzo 2013 n. 33 in materia di trasparenza (controllo sull’adempimento degli obblighi di pubblicazione)</a:t>
            </a:r>
          </a:p>
          <a:p>
            <a:pPr>
              <a:buFontTx/>
              <a:buChar char="-"/>
            </a:pPr>
            <a:r>
              <a:rPr lang="it-IT" altLang="it-IT" sz="1600" dirty="0">
                <a:latin typeface="Times New Roman" panose="02020603050405020304" pitchFamily="18" charset="0"/>
                <a:cs typeface="Times New Roman" panose="02020603050405020304" pitchFamily="18" charset="0"/>
              </a:rPr>
              <a:t>Dall’art. 16 del </a:t>
            </a:r>
            <a:r>
              <a:rPr lang="it-IT" altLang="it-IT" sz="1600" dirty="0" err="1">
                <a:latin typeface="Times New Roman" panose="02020603050405020304" pitchFamily="18" charset="0"/>
                <a:cs typeface="Times New Roman" panose="02020603050405020304" pitchFamily="18" charset="0"/>
              </a:rPr>
              <a:t>D.Lgs.</a:t>
            </a:r>
            <a:r>
              <a:rPr lang="it-IT" altLang="it-IT" sz="1600" dirty="0">
                <a:latin typeface="Times New Roman" panose="02020603050405020304" pitchFamily="18" charset="0"/>
                <a:cs typeface="Times New Roman" panose="02020603050405020304" pitchFamily="18" charset="0"/>
              </a:rPr>
              <a:t> 8 aprile 2013 n. 39 in materia di </a:t>
            </a:r>
            <a:r>
              <a:rPr lang="it-IT" altLang="it-IT" sz="1600" dirty="0" err="1">
                <a:latin typeface="Times New Roman" panose="02020603050405020304" pitchFamily="18" charset="0"/>
                <a:cs typeface="Times New Roman" panose="02020603050405020304" pitchFamily="18" charset="0"/>
              </a:rPr>
              <a:t>inconferibilità</a:t>
            </a:r>
            <a:r>
              <a:rPr lang="it-IT" altLang="it-IT" sz="1600" dirty="0">
                <a:latin typeface="Times New Roman" panose="02020603050405020304" pitchFamily="18" charset="0"/>
                <a:cs typeface="Times New Roman" panose="02020603050405020304" pitchFamily="18" charset="0"/>
              </a:rPr>
              <a:t> ed incompatibilità di incarichi (vigilanza e poteri ispettivi in materia di conferimento di incarichi)</a:t>
            </a:r>
          </a:p>
          <a:p>
            <a:pPr marL="0" indent="0">
              <a:buNone/>
            </a:pPr>
            <a:r>
              <a:rPr lang="it-IT" altLang="it-IT" sz="1600" dirty="0">
                <a:latin typeface="Times New Roman" panose="02020603050405020304" pitchFamily="18" charset="0"/>
                <a:cs typeface="Times New Roman" panose="02020603050405020304" pitchFamily="18" charset="0"/>
              </a:rPr>
              <a:t>Ulteriori funzioni – estranee alle materie del contrasto alla corruzione ed della trasparenza – sono poi state conferite all’ANAC:</a:t>
            </a:r>
          </a:p>
          <a:p>
            <a:pPr>
              <a:buFontTx/>
              <a:buChar char="-"/>
            </a:pPr>
            <a:r>
              <a:rPr lang="it-IT" altLang="it-IT" sz="1600" dirty="0">
                <a:latin typeface="Times New Roman" panose="02020603050405020304" pitchFamily="18" charset="0"/>
                <a:cs typeface="Times New Roman" panose="02020603050405020304" pitchFamily="18" charset="0"/>
              </a:rPr>
              <a:t>Dall’art. 213 del </a:t>
            </a:r>
            <a:r>
              <a:rPr lang="it-IT" altLang="it-IT" sz="1600" dirty="0" err="1">
                <a:latin typeface="Times New Roman" panose="02020603050405020304" pitchFamily="18" charset="0"/>
                <a:cs typeface="Times New Roman" panose="02020603050405020304" pitchFamily="18" charset="0"/>
              </a:rPr>
              <a:t>D.Lgs.</a:t>
            </a:r>
            <a:r>
              <a:rPr lang="it-IT" altLang="it-IT" sz="1600" dirty="0">
                <a:latin typeface="Times New Roman" panose="02020603050405020304" pitchFamily="18" charset="0"/>
                <a:cs typeface="Times New Roman" panose="02020603050405020304" pitchFamily="18" charset="0"/>
              </a:rPr>
              <a:t> 18 aprile 2016 n. 50 (Codice dei contratti pubblici): in particolare con il potere di adottare linee-guida (funzioni poi ridefinite in senso limitativo dal D.L. 18 aprile 2019 n. 32, convertito in L. 14 giugno 2019 n. 55 (c.d. «</a:t>
            </a:r>
            <a:r>
              <a:rPr lang="it-IT" altLang="it-IT" sz="1600" dirty="0" err="1">
                <a:latin typeface="Times New Roman" panose="02020603050405020304" pitchFamily="18" charset="0"/>
                <a:cs typeface="Times New Roman" panose="02020603050405020304" pitchFamily="18" charset="0"/>
              </a:rPr>
              <a:t>sbloccacantieri</a:t>
            </a:r>
            <a:r>
              <a:rPr lang="it-IT" altLang="it-IT" sz="1600" dirty="0">
                <a:latin typeface="Times New Roman" panose="02020603050405020304" pitchFamily="18" charset="0"/>
                <a:cs typeface="Times New Roman" panose="02020603050405020304" pitchFamily="18" charset="0"/>
              </a:rPr>
              <a:t>»)</a:t>
            </a:r>
          </a:p>
          <a:p>
            <a:pPr>
              <a:buFontTx/>
              <a:buChar char="-"/>
            </a:pPr>
            <a:r>
              <a:rPr lang="it-IT" altLang="it-IT" sz="1600" dirty="0">
                <a:latin typeface="Times New Roman" panose="02020603050405020304" pitchFamily="18" charset="0"/>
                <a:cs typeface="Times New Roman" panose="02020603050405020304" pitchFamily="18" charset="0"/>
              </a:rPr>
              <a:t>Dall’art. 52 ter del </a:t>
            </a:r>
            <a:r>
              <a:rPr lang="it-IT" sz="1600" dirty="0">
                <a:latin typeface="Times New Roman" panose="02020603050405020304" pitchFamily="18" charset="0"/>
                <a:cs typeface="Times New Roman" panose="02020603050405020304" pitchFamily="18" charset="0"/>
              </a:rPr>
              <a:t>D.L. 24 aprile 2017 n. 50 (Disposizioni urgenti in materia finanziaria, iniziative a favore degli enti territoriali, ulteriori interventi per le zone colpite da eventi sismici e misure per lo sviluppo) convertito dalla L. 21 giugno 2017 n. 96  </a:t>
            </a:r>
            <a:endParaRPr lang="it-IT" altLang="it-IT" sz="16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95536" y="188640"/>
            <a:ext cx="8353177" cy="72000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funzioni dell’ANAC nel quadro normativo complessivo</a:t>
            </a:r>
          </a:p>
        </p:txBody>
      </p:sp>
    </p:spTree>
    <p:extLst>
      <p:ext uri="{BB962C8B-B14F-4D97-AF65-F5344CB8AC3E}">
        <p14:creationId xmlns:p14="http://schemas.microsoft.com/office/powerpoint/2010/main" val="2658897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95536" y="960437"/>
            <a:ext cx="8229600" cy="4937125"/>
          </a:xfrm>
        </p:spPr>
        <p:txBody>
          <a:bodyPr/>
          <a:lstStyle/>
          <a:p>
            <a:pPr marL="0" indent="0">
              <a:buNone/>
            </a:pPr>
            <a:r>
              <a:rPr lang="it-IT" sz="2000" dirty="0">
                <a:latin typeface="Times New Roman" panose="02020603050405020304" pitchFamily="18" charset="0"/>
                <a:cs typeface="Times New Roman" panose="02020603050405020304" pitchFamily="18" charset="0"/>
              </a:rPr>
              <a:t>L’ANAC ha di recente avviato il progetto “Misurazione territoriale del rischio di corruzione e promozione della trasparenza”</a:t>
            </a:r>
          </a:p>
          <a:p>
            <a:pPr marL="0" indent="0">
              <a:buNone/>
            </a:pPr>
            <a:r>
              <a:rPr lang="it-IT" sz="2000" dirty="0">
                <a:latin typeface="Times New Roman" panose="02020603050405020304" pitchFamily="18" charset="0"/>
                <a:cs typeface="Times New Roman" panose="02020603050405020304" pitchFamily="18" charset="0"/>
              </a:rPr>
              <a:t>Partendo dalla considerazione che uno dei principali problemi, quando si parla di corruzione, è costituito dalla difficoltà di prevedere dove essa possa manifestarsi e che sebbene sia un fenomeno per sua natura sfuggente e in larga parte sommerso, la corruzione non è tuttavia esente da una elevata incidenza statistica in determinati contesti e da fattispecie ricorrenti che, messe a sistema, possono aiutare sia la prevenzione che il contrasto, il progetto (finanziato dal Programma Operativo Nazionale «Governance e Capacità Istituzionale 2014-2020»)  ha come obiettivo costruire e rendere disponibile un set di indicatori in grado di quantificare concretamente la possibilità che si verifichino eventi patologici. In questo modo, peraltro, sarà possibile anche valutare il livello di efficacia delle misure anticorruzione attuate dalle varie amministrazioni (cd. indicatori di contrasto).</a:t>
            </a:r>
          </a:p>
          <a:p>
            <a:pPr marL="0" indent="0">
              <a:buNone/>
            </a:pPr>
            <a:r>
              <a:rPr lang="it-IT" sz="2000" dirty="0">
                <a:latin typeface="Times New Roman" panose="02020603050405020304" pitchFamily="18" charset="0"/>
                <a:cs typeface="Times New Roman" panose="02020603050405020304" pitchFamily="18" charset="0"/>
              </a:rPr>
              <a:t> </a:t>
            </a:r>
          </a:p>
          <a:p>
            <a:pPr marL="0" indent="0">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95536" y="188640"/>
            <a:ext cx="8353177" cy="72000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L’elaborazione di indicatori di rischio</a:t>
            </a:r>
          </a:p>
        </p:txBody>
      </p:sp>
    </p:spTree>
    <p:extLst>
      <p:ext uri="{BB962C8B-B14F-4D97-AF65-F5344CB8AC3E}">
        <p14:creationId xmlns:p14="http://schemas.microsoft.com/office/powerpoint/2010/main" val="16933467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960437"/>
            <a:ext cx="8229600" cy="4937125"/>
          </a:xfrm>
        </p:spPr>
        <p:txBody>
          <a:bodyPr/>
          <a:lstStyle/>
          <a:p>
            <a:pPr marL="0" indent="0">
              <a:buNone/>
            </a:pPr>
            <a:r>
              <a:rPr lang="it-IT" sz="1800" dirty="0">
                <a:latin typeface="Times New Roman" panose="02020603050405020304" pitchFamily="18" charset="0"/>
                <a:cs typeface="Times New Roman" panose="02020603050405020304" pitchFamily="18" charset="0"/>
              </a:rPr>
              <a:t>Attraverso la valorizzazione e l’integrazione di banche dati amministrative messe a disposizione da diversi Enti e Amministrazioni pubbliche, il progetto è diretto a:</a:t>
            </a:r>
            <a:br>
              <a:rPr lang="it-IT" sz="1800" dirty="0">
                <a:latin typeface="Times New Roman" panose="02020603050405020304" pitchFamily="18" charset="0"/>
                <a:cs typeface="Times New Roman" panose="02020603050405020304" pitchFamily="18" charset="0"/>
              </a:rPr>
            </a:br>
            <a:r>
              <a:rPr lang="it-IT" sz="1800" dirty="0">
                <a:latin typeface="Times New Roman" panose="02020603050405020304" pitchFamily="18" charset="0"/>
                <a:cs typeface="Times New Roman" panose="02020603050405020304" pitchFamily="18" charset="0"/>
              </a:rPr>
              <a:t>- sviluppare una metodologia di riferimento per la misurazione del rischio di corruzione, allo stato inesistente, da condividere in ambito europeo</a:t>
            </a:r>
          </a:p>
          <a:p>
            <a:pPr marL="0" indent="0">
              <a:buNone/>
            </a:pPr>
            <a:r>
              <a:rPr lang="it-IT" sz="1800" dirty="0">
                <a:latin typeface="Times New Roman" panose="02020603050405020304" pitchFamily="18" charset="0"/>
                <a:cs typeface="Times New Roman" panose="02020603050405020304" pitchFamily="18" charset="0"/>
              </a:rPr>
              <a:t>- fornire una quantificazione analitica di indicatori di rischio di corruzione e di contrasto distinti per settori e categorie di amministrazioni;</a:t>
            </a:r>
          </a:p>
          <a:p>
            <a:pPr marL="0" indent="0">
              <a:buNone/>
            </a:pPr>
            <a:r>
              <a:rPr lang="it-IT" sz="1800" dirty="0">
                <a:latin typeface="Times New Roman" panose="02020603050405020304" pitchFamily="18" charset="0"/>
                <a:cs typeface="Times New Roman" panose="02020603050405020304" pitchFamily="18" charset="0"/>
              </a:rPr>
              <a:t>- perfezionare e aggiornare con regolarità indicatori sintetici su base territoriale;</a:t>
            </a:r>
          </a:p>
          <a:p>
            <a:pPr marL="0" indent="0">
              <a:buNone/>
            </a:pPr>
            <a:r>
              <a:rPr lang="it-IT" sz="1800" dirty="0">
                <a:latin typeface="Times New Roman" panose="02020603050405020304" pitchFamily="18" charset="0"/>
                <a:cs typeface="Times New Roman" panose="02020603050405020304" pitchFamily="18" charset="0"/>
              </a:rPr>
              <a:t>Il progetto, nel quale l’ANAC svolge un ruolo centrale in considerazione della sua finalità istituzionale, intende anche creare reti di collaborazione interistituzionale per garantire la trasparenza in ogni settore della Pubblica amministrazione.</a:t>
            </a:r>
          </a:p>
          <a:p>
            <a:pPr marL="0" indent="0">
              <a:buNone/>
            </a:pPr>
            <a:r>
              <a:rPr lang="it-IT" sz="1800" dirty="0">
                <a:latin typeface="Times New Roman" panose="02020603050405020304" pitchFamily="18" charset="0"/>
                <a:cs typeface="Times New Roman" panose="02020603050405020304" pitchFamily="18" charset="0"/>
              </a:rPr>
              <a:t>L’intervento rientra nel quadro di un Protocollo d’Intesa siglato nel novembre 2017 dall’Autorità e da Dipartimento per le Politiche di Coesione, Agenzia per la Coesione Territoriale, ISTAT, Ministero dell’Economia e delle Finanze, Ministero dell’Interno e Ministero della Giustizia, per garantire la disponibilità di dati e informazioni per la costruzione del sistema di indicatori per il contrasto all’illegalità nelle Pubbliche amministrazioni.</a:t>
            </a:r>
          </a:p>
          <a:p>
            <a:r>
              <a:rPr lang="it-IT" sz="1800" dirty="0">
                <a:latin typeface="Times New Roman" panose="02020603050405020304" pitchFamily="18" charset="0"/>
                <a:cs typeface="Times New Roman" panose="02020603050405020304" pitchFamily="18" charset="0"/>
              </a:rPr>
              <a:t> </a:t>
            </a:r>
          </a:p>
          <a:p>
            <a:pPr marL="0" indent="0">
              <a:buNone/>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95536" y="188640"/>
            <a:ext cx="8353177" cy="72000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L’elaborazione di indicatori di rischio</a:t>
            </a:r>
          </a:p>
        </p:txBody>
      </p:sp>
    </p:spTree>
    <p:extLst>
      <p:ext uri="{BB962C8B-B14F-4D97-AF65-F5344CB8AC3E}">
        <p14:creationId xmlns:p14="http://schemas.microsoft.com/office/powerpoint/2010/main" val="3273623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nvSpPr>
        <p:spPr bwMode="auto">
          <a:xfrm>
            <a:off x="1187450" y="549275"/>
            <a:ext cx="7129463"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eaLnBrk="0" hangingPunct="0">
              <a:spcBef>
                <a:spcPts val="600"/>
              </a:spcBef>
              <a:buClr>
                <a:schemeClr val="accent1"/>
              </a:buClr>
              <a:buSzPct val="76000"/>
              <a:buFont typeface="Wingdings 3" pitchFamily="18" charset="2"/>
              <a:buChar char=""/>
              <a:defRPr sz="2600">
                <a:solidFill>
                  <a:schemeClr val="tx1"/>
                </a:solidFill>
                <a:latin typeface="Arial" pitchFamily="34" charset="0"/>
                <a:cs typeface="Arial" pitchFamily="34" charset="0"/>
              </a:defRPr>
            </a:lvl1pPr>
            <a:lvl2pPr marL="547688" indent="-285750" algn="just" eaLnBrk="0" hangingPunct="0">
              <a:spcBef>
                <a:spcPts val="500"/>
              </a:spcBef>
              <a:buClr>
                <a:schemeClr val="accent2"/>
              </a:buClr>
              <a:buSzPct val="76000"/>
              <a:buFont typeface="Wingdings 3" pitchFamily="18" charset="2"/>
              <a:buChar char=""/>
              <a:defRPr sz="2300">
                <a:solidFill>
                  <a:schemeClr val="tx2"/>
                </a:solidFill>
                <a:latin typeface="Arial" pitchFamily="34" charset="0"/>
                <a:cs typeface="Arial" pitchFamily="34" charset="0"/>
              </a:defRPr>
            </a:lvl2pPr>
            <a:lvl3pPr marL="822325" indent="-228600" algn="just" eaLnBrk="0" hangingPunct="0">
              <a:spcBef>
                <a:spcPts val="500"/>
              </a:spcBef>
              <a:buClr>
                <a:srgbClr val="BCBCBC"/>
              </a:buClr>
              <a:buSzPct val="76000"/>
              <a:buFont typeface="Wingdings 3" pitchFamily="18" charset="2"/>
              <a:buChar char=""/>
              <a:defRPr sz="2000">
                <a:solidFill>
                  <a:srgbClr val="7F7F7F"/>
                </a:solidFill>
                <a:latin typeface="Arial" pitchFamily="34" charset="0"/>
                <a:cs typeface="Arial" pitchFamily="34" charset="0"/>
              </a:defRPr>
            </a:lvl3pPr>
            <a:lvl4pPr marL="1096963" indent="-228600" algn="just" eaLnBrk="0" hangingPunct="0">
              <a:spcBef>
                <a:spcPts val="400"/>
              </a:spcBef>
              <a:buClr>
                <a:srgbClr val="8BA2B4"/>
              </a:buClr>
              <a:buSzPct val="70000"/>
              <a:buFont typeface="Wingdings" pitchFamily="2" charset="2"/>
              <a:buChar char=""/>
              <a:defRPr>
                <a:solidFill>
                  <a:srgbClr val="7F7F7F"/>
                </a:solidFill>
                <a:latin typeface="Arial" pitchFamily="34" charset="0"/>
                <a:cs typeface="Arial" pitchFamily="34" charset="0"/>
              </a:defRPr>
            </a:lvl4pPr>
            <a:lvl5pPr marL="1371600" indent="-228600" algn="just" eaLnBrk="0" hangingPunct="0">
              <a:spcBef>
                <a:spcPts val="300"/>
              </a:spcBef>
              <a:buClr>
                <a:schemeClr val="accent2"/>
              </a:buClr>
              <a:buSzPct val="70000"/>
              <a:buFont typeface="Wingdings" pitchFamily="2" charset="2"/>
              <a:buChar char=""/>
              <a:defRPr sz="1600">
                <a:solidFill>
                  <a:srgbClr val="7F7F7F"/>
                </a:solidFill>
                <a:latin typeface="Arial" pitchFamily="34" charset="0"/>
                <a:cs typeface="Arial" pitchFamily="34" charset="0"/>
              </a:defRPr>
            </a:lvl5pPr>
            <a:lvl6pPr marL="18288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6pPr>
            <a:lvl7pPr marL="22860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7pPr>
            <a:lvl8pPr marL="27432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8pPr>
            <a:lvl9pPr marL="3200400" indent="-228600" algn="just" eaLnBrk="0" fontAlgn="base" hangingPunct="0">
              <a:spcBef>
                <a:spcPts val="300"/>
              </a:spcBef>
              <a:spcAft>
                <a:spcPct val="0"/>
              </a:spcAft>
              <a:buClr>
                <a:schemeClr val="accent2"/>
              </a:buClr>
              <a:buSzPct val="70000"/>
              <a:buFont typeface="Wingdings" pitchFamily="2" charset="2"/>
              <a:buChar char=""/>
              <a:defRPr sz="1600">
                <a:solidFill>
                  <a:srgbClr val="7F7F7F"/>
                </a:solidFill>
                <a:latin typeface="Arial" pitchFamily="34" charset="0"/>
                <a:cs typeface="Arial" pitchFamily="34" charset="0"/>
              </a:defRPr>
            </a:lvl9pPr>
          </a:lstStyle>
          <a:p>
            <a:pPr algn="ctr" eaLnBrk="1" hangingPunct="1">
              <a:spcBef>
                <a:spcPct val="0"/>
              </a:spcBef>
              <a:buClrTx/>
              <a:buSzTx/>
              <a:buFontTx/>
              <a:buNone/>
            </a:pPr>
            <a:endParaRPr lang="it-IT" altLang="it-IT" sz="3600" dirty="0"/>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ANTICORRUZIONE, TRASPARENZA E INTEGRITA’ </a:t>
            </a:r>
          </a:p>
          <a:p>
            <a:pPr algn="ctr" eaLnBrk="1" hangingPunct="1">
              <a:spcBef>
                <a:spcPct val="0"/>
              </a:spcBef>
              <a:buClrTx/>
              <a:buSzTx/>
              <a:buFontTx/>
              <a:buNone/>
            </a:pPr>
            <a:endParaRPr lang="it-IT" altLang="it-IT" sz="32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I Giornata </a:t>
            </a:r>
          </a:p>
          <a:p>
            <a:pPr algn="ctr" eaLnBrk="1" hangingPunct="1">
              <a:spcBef>
                <a:spcPct val="0"/>
              </a:spcBef>
              <a:buClrTx/>
              <a:buSzTx/>
              <a:buFontTx/>
              <a:buNone/>
            </a:pPr>
            <a:endParaRPr lang="it-IT" altLang="it-IT" sz="20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endParaRPr lang="it-IT" altLang="it-IT" sz="2000" dirty="0">
              <a:solidFill>
                <a:srgbClr val="666699"/>
              </a:solidFill>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it-IT" altLang="it-IT" sz="2000" dirty="0">
                <a:solidFill>
                  <a:srgbClr val="666699"/>
                </a:solidFill>
                <a:latin typeface="Times New Roman" panose="02020603050405020304" pitchFamily="18" charset="0"/>
                <a:cs typeface="Times New Roman" panose="02020603050405020304" pitchFamily="18" charset="0"/>
              </a:rPr>
              <a:t>L’ ANAC</a:t>
            </a:r>
          </a:p>
        </p:txBody>
      </p:sp>
    </p:spTree>
    <p:extLst>
      <p:ext uri="{BB962C8B-B14F-4D97-AF65-F5344CB8AC3E}">
        <p14:creationId xmlns:p14="http://schemas.microsoft.com/office/powerpoint/2010/main" val="2969923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L’art. 6 della Convenzione, inserito nel Titolo II «misure preventive», richiede che ciascuno Stato assicuri l’esistenza di uno o più organi incaricati di prevenire la corruzione con azioni a carattere preventivo, informative e di coordinamento, da svolgere sul piano ammnistrativo.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A tale organo deve essere assicurata l’indipendenza, le risorse necessarie e personale specializzato.</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L’art. 36 della Convenzione, inserito nel Titolo III «incriminazione, individuazione e repressione» indica ulteriori soggetti (denominati «autorità specializzate») con caratteri parzialmente sovrapponibili a quelli indicati nell’art. 6, deputati ad attività repressive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Gli artt. 20 e 21 della Convenzione di Strasburgo contengono indicazioni sostanzialmente analoghe</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Le indicazioni della Convenzione di </a:t>
            </a:r>
            <a:r>
              <a:rPr lang="it-IT" altLang="it-IT" sz="2800" b="1" dirty="0" err="1">
                <a:latin typeface="Times New Roman" panose="02020603050405020304" pitchFamily="18" charset="0"/>
                <a:cs typeface="Times New Roman" panose="02020603050405020304" pitchFamily="18" charset="0"/>
              </a:rPr>
              <a:t>Merida</a:t>
            </a:r>
            <a:r>
              <a:rPr lang="it-IT" altLang="it-IT" sz="2800" b="1" dirty="0">
                <a:latin typeface="Times New Roman" panose="02020603050405020304" pitchFamily="18" charset="0"/>
                <a:cs typeface="Times New Roman" panose="02020603050405020304" pitchFamily="18" charset="0"/>
              </a:rPr>
              <a:t> del 2003 e della Convenzione di Strasburgo del 2009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353328" y="11430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 16 gennaio 2003  (art. 1): istituzione dell’Alto Commissario per la prevenzione della corruzione e delle altre forme di illecito nella PA, posto alla diretta dipendenza funzionale del Presidente del Consiglio dei Ministri</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DPR  6 ottobre 2004 n. 258: Regolamento sull’attività dell’Alto Commissario. Individua i principi fondamentali: a) principio di trasparenza e libero accesso alla documentazione amministrativa; b) libero accesso alle banche dati delle PP.AA.; c) facoltà di esercitare le proprie funzioni d’ufficio o su istanza delle P.A:; d) obbligo di relazione semestrale al Presidente del Consiglio dei Ministri, che riferisce periodicamente ai Presidenti delle Camere; e) obbligo di rapporto all’autorità giudiziaria ed alla Corte dei conti nei casi previsti dalla legge.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D.L.25 giugno 2008 n. 112 (convertito con modificazioni in L. 6 agosto 2008 n. 133): art. 68 commi 5 e 6: sopprime l’Alto Commissario e trasferisce le funzioni al «ministro competente», con facoltà di delega al Sottosegretario </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L’evoluzione degli organi di contrasto alla corruzione:</a:t>
            </a:r>
            <a:br>
              <a:rPr lang="it-IT" altLang="it-IT" sz="2400" b="1" dirty="0">
                <a:latin typeface="Times New Roman" panose="02020603050405020304" pitchFamily="18" charset="0"/>
                <a:cs typeface="Times New Roman" panose="02020603050405020304" pitchFamily="18" charset="0"/>
              </a:rPr>
            </a:br>
            <a:r>
              <a:rPr lang="it-IT" altLang="it-IT" sz="2400" b="1" dirty="0">
                <a:latin typeface="Times New Roman" panose="02020603050405020304" pitchFamily="18" charset="0"/>
                <a:cs typeface="Times New Roman" panose="02020603050405020304" pitchFamily="18" charset="0"/>
              </a:rPr>
              <a:t>l’Alto commissario</a:t>
            </a:r>
          </a:p>
        </p:txBody>
      </p:sp>
    </p:spTree>
    <p:extLst>
      <p:ext uri="{BB962C8B-B14F-4D97-AF65-F5344CB8AC3E}">
        <p14:creationId xmlns:p14="http://schemas.microsoft.com/office/powerpoint/2010/main" val="3001510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57200" y="12192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DPCM 2 ottobre 2008:  attribuisce al Dipartimento della funzione pubblica-Servizio Anticorruzione e Trasparenza (</a:t>
            </a:r>
            <a:r>
              <a:rPr lang="it-IT" altLang="it-IT" sz="1800" dirty="0" err="1">
                <a:latin typeface="Times New Roman" panose="02020603050405020304" pitchFamily="18" charset="0"/>
                <a:cs typeface="Times New Roman" panose="02020603050405020304" pitchFamily="18" charset="0"/>
              </a:rPr>
              <a:t>SAeT</a:t>
            </a:r>
            <a:r>
              <a:rPr lang="it-IT" altLang="it-IT" sz="1800" dirty="0">
                <a:latin typeface="Times New Roman" panose="02020603050405020304" pitchFamily="18" charset="0"/>
                <a:cs typeface="Times New Roman" panose="02020603050405020304" pitchFamily="18" charset="0"/>
              </a:rPr>
              <a:t>) il compito di:</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eseguire attività di indagine conoscitiva anche per elaborare analisi e studi, con obbligo di informare, se del caso la Procura generale presso la Corte dei conti ed il Procuratore della Repubblica competente per territorio;</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predisporre un piano annuale nazionale per la trasparenza dell’azione amministrativa di concerto con le Amministrazioni centrali, regionali e locali, ed aggiornarlo e perfezionarlo annualmente</a:t>
            </a:r>
          </a:p>
          <a:p>
            <a:pPr algn="l" eaLnBrk="1" hangingPunct="1">
              <a:buFontTx/>
              <a:buChar char="-"/>
            </a:pPr>
            <a:r>
              <a:rPr lang="it-IT" altLang="it-IT" sz="1800" dirty="0">
                <a:latin typeface="Times New Roman" panose="02020603050405020304" pitchFamily="18" charset="0"/>
                <a:cs typeface="Times New Roman" panose="02020603050405020304" pitchFamily="18" charset="0"/>
              </a:rPr>
              <a:t>provvedere ad una mappatura del fenomeno, redigendo annualmente una relazione per il Consiglio dei Ministri, ponendo in rilievo le aree geografiche e le amministrazioni interessate.</a:t>
            </a:r>
          </a:p>
          <a:p>
            <a:pPr algn="l" eaLnBrk="1" hangingPunct="1">
              <a:buFontTx/>
              <a:buChar char="-"/>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None/>
            </a:pPr>
            <a:r>
              <a:rPr lang="it-IT" altLang="it-IT" sz="1800" dirty="0">
                <a:latin typeface="Times New Roman" panose="02020603050405020304" pitchFamily="18" charset="0"/>
                <a:cs typeface="Times New Roman" panose="02020603050405020304" pitchFamily="18" charset="0"/>
              </a:rPr>
              <a:t>L’art. 6 della legge 116/2009 di ratifica della Convenzione di </a:t>
            </a:r>
            <a:r>
              <a:rPr lang="it-IT" altLang="it-IT" sz="1800" dirty="0" err="1">
                <a:latin typeface="Times New Roman" panose="02020603050405020304" pitchFamily="18" charset="0"/>
                <a:cs typeface="Times New Roman" panose="02020603050405020304" pitchFamily="18" charset="0"/>
              </a:rPr>
              <a:t>Merida</a:t>
            </a:r>
            <a:r>
              <a:rPr lang="it-IT" altLang="it-IT" sz="1800" dirty="0">
                <a:latin typeface="Times New Roman" panose="02020603050405020304" pitchFamily="18" charset="0"/>
                <a:cs typeface="Times New Roman" panose="02020603050405020304" pitchFamily="18" charset="0"/>
              </a:rPr>
              <a:t> designa il </a:t>
            </a:r>
            <a:r>
              <a:rPr lang="it-IT" altLang="it-IT" sz="1800" dirty="0" err="1">
                <a:latin typeface="Times New Roman" panose="02020603050405020304" pitchFamily="18" charset="0"/>
                <a:cs typeface="Times New Roman" panose="02020603050405020304" pitchFamily="18" charset="0"/>
              </a:rPr>
              <a:t>SAeT</a:t>
            </a:r>
            <a:r>
              <a:rPr lang="it-IT" altLang="it-IT" sz="1800" dirty="0">
                <a:latin typeface="Times New Roman" panose="02020603050405020304" pitchFamily="18" charset="0"/>
                <a:cs typeface="Times New Roman" panose="02020603050405020304" pitchFamily="18" charset="0"/>
              </a:rPr>
              <a:t> quale Autorità nazionale anticorruzione, assicurandogli autonomia e indipendenza.</a:t>
            </a:r>
          </a:p>
          <a:p>
            <a:pPr marL="0" indent="0" algn="l" eaLnBrk="1" hangingPunct="1">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 </a:t>
            </a: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800" b="1" dirty="0">
                <a:latin typeface="Times New Roman" panose="02020603050405020304" pitchFamily="18" charset="0"/>
                <a:cs typeface="Times New Roman" panose="02020603050405020304" pitchFamily="18" charset="0"/>
              </a:rPr>
              <a:t>Il </a:t>
            </a:r>
            <a:r>
              <a:rPr lang="it-IT" altLang="it-IT" sz="2800" b="1" dirty="0" err="1">
                <a:latin typeface="Times New Roman" panose="02020603050405020304" pitchFamily="18" charset="0"/>
                <a:cs typeface="Times New Roman" panose="02020603050405020304" pitchFamily="18" charset="0"/>
              </a:rPr>
              <a:t>SAeT</a:t>
            </a:r>
            <a:r>
              <a:rPr lang="it-IT" altLang="it-IT" sz="2800" b="1" dirty="0">
                <a:latin typeface="Times New Roman" panose="02020603050405020304" pitchFamily="18" charset="0"/>
                <a:cs typeface="Times New Roman" panose="02020603050405020304" pitchFamily="18" charset="0"/>
              </a:rPr>
              <a:t> del Dipartimento della funzione pubblica</a:t>
            </a:r>
          </a:p>
        </p:txBody>
      </p:sp>
    </p:spTree>
    <p:extLst>
      <p:ext uri="{BB962C8B-B14F-4D97-AF65-F5344CB8AC3E}">
        <p14:creationId xmlns:p14="http://schemas.microsoft.com/office/powerpoint/2010/main" val="2829103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492125" y="1143000"/>
            <a:ext cx="8229600" cy="4937125"/>
          </a:xfrm>
        </p:spPr>
        <p:txBody>
          <a:bodyPr/>
          <a:lstStyle/>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L’art. 13 del D.gs. 27 ottobre 2009 n. 150 istituisce la Commissione per la valutazione, la trasparenza e l’integrità delle amministrazioni pubbliche, in posizione di indipendenza ed autonomia, che, operando in collaborazione con il Dipartimento della funzione pubblica e il Ministero dell’economia e delle finanze-Ragioneria generale dello Stato, che ha il compito di indirizzare, coordinare e sovrintendere all’esercizio indipendente delle funzioni di valutazione, di garantire la trasparenza dei sistemi di valutazione, di assicurare la comparabilità e la visibilità degli indici di andamento gestionale.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La CIVIT è composta da cinque componenti di elevata professionalità, nominati per sei anni (e confermabili una sola volta), con esperienza nei settori pubblici e privato in tema di servizi pubblici, management, misura della performance e gestione e valutazione del personale.</a:t>
            </a:r>
          </a:p>
          <a:p>
            <a:pPr marL="0" indent="0" algn="l" eaLnBrk="1" hangingPunct="1">
              <a:buFont typeface="Wingdings 3" pitchFamily="18" charset="2"/>
              <a:buNone/>
            </a:pPr>
            <a:r>
              <a:rPr lang="it-IT" altLang="it-IT" sz="1800" dirty="0">
                <a:latin typeface="Times New Roman" panose="02020603050405020304" pitchFamily="18" charset="0"/>
                <a:cs typeface="Times New Roman" panose="02020603050405020304" pitchFamily="18" charset="0"/>
              </a:rPr>
              <a:t>L. 190/2012, art. 1 secondo comma : la   CIVIT opera anche come Autorità nazionale anticorruzione</a:t>
            </a:r>
          </a:p>
          <a:p>
            <a:pPr marL="0" indent="0" algn="l">
              <a:buNone/>
            </a:pPr>
            <a:endParaRPr lang="it-IT" altLang="it-IT" sz="18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422275" y="476250"/>
            <a:ext cx="8326438" cy="666750"/>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La CIVIT-Commissione per la valutazione, la trasparenza e l’integrità delle amministrazioni pubbliche</a:t>
            </a:r>
          </a:p>
        </p:txBody>
      </p:sp>
    </p:spTree>
    <p:extLst>
      <p:ext uri="{BB962C8B-B14F-4D97-AF65-F5344CB8AC3E}">
        <p14:creationId xmlns:p14="http://schemas.microsoft.com/office/powerpoint/2010/main" val="3740995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692696"/>
            <a:ext cx="8568952" cy="5009133"/>
          </a:xfrm>
        </p:spPr>
        <p:txBody>
          <a:bodyPr/>
          <a:lstStyle/>
          <a:p>
            <a:pPr marL="0" indent="0" algn="l" eaLnBrk="1" hangingPunct="1">
              <a:buFont typeface="Wingdings 3" pitchFamily="18" charset="2"/>
              <a:buNone/>
            </a:pPr>
            <a:endParaRPr lang="it-IT" altLang="it-IT" sz="16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endParaRPr lang="it-IT" altLang="it-IT" sz="1600" dirty="0">
              <a:latin typeface="Times New Roman" panose="02020603050405020304" pitchFamily="18" charset="0"/>
              <a:cs typeface="Times New Roman" panose="02020603050405020304" pitchFamily="18" charset="0"/>
            </a:endParaRPr>
          </a:p>
          <a:p>
            <a:pPr marL="0" indent="0" algn="l"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Ai sensi dell’art. 1 comma  2 la CIVIT  in particolare:</a:t>
            </a:r>
          </a:p>
          <a:p>
            <a:pPr algn="l" eaLnBrk="1" hangingPunct="1">
              <a:buFontTx/>
              <a:buChar char="-"/>
            </a:pPr>
            <a:r>
              <a:rPr lang="it-IT" altLang="it-IT" sz="1600" dirty="0">
                <a:latin typeface="Times New Roman" panose="02020603050405020304" pitchFamily="18" charset="0"/>
                <a:cs typeface="Times New Roman" panose="02020603050405020304" pitchFamily="18" charset="0"/>
              </a:rPr>
              <a:t>collabora con gli organismi paritetici stranieri e con le organizzazioni regionali e internazionali competenti </a:t>
            </a:r>
          </a:p>
          <a:p>
            <a:pPr algn="l" eaLnBrk="1" hangingPunct="1">
              <a:buFontTx/>
              <a:buChar char="-"/>
            </a:pPr>
            <a:r>
              <a:rPr lang="it-IT" altLang="it-IT" sz="1600" dirty="0">
                <a:latin typeface="Times New Roman" panose="02020603050405020304" pitchFamily="18" charset="0"/>
                <a:cs typeface="Times New Roman" panose="02020603050405020304" pitchFamily="18" charset="0"/>
              </a:rPr>
              <a:t>approva il Piano nazionale anticorruzione predisposto dal Dipartimento per la funzione pubblica</a:t>
            </a:r>
          </a:p>
          <a:p>
            <a:pPr algn="l" eaLnBrk="1" hangingPunct="1">
              <a:buFontTx/>
              <a:buChar char="-"/>
            </a:pPr>
            <a:r>
              <a:rPr lang="it-IT" altLang="it-IT" sz="1600" dirty="0">
                <a:latin typeface="Times New Roman" panose="02020603050405020304" pitchFamily="18" charset="0"/>
                <a:cs typeface="Times New Roman" panose="02020603050405020304" pitchFamily="18" charset="0"/>
              </a:rPr>
              <a:t>analizza cause e fattori della corruzione e individua gli interventi che ne possono favorire prevenzione e contrasto</a:t>
            </a:r>
          </a:p>
          <a:p>
            <a:pPr algn="l" eaLnBrk="1" hangingPunct="1">
              <a:buFontTx/>
              <a:buChar char="-"/>
            </a:pPr>
            <a:r>
              <a:rPr lang="it-IT" altLang="it-IT" sz="1600" dirty="0">
                <a:latin typeface="Times New Roman" panose="02020603050405020304" pitchFamily="18" charset="0"/>
                <a:cs typeface="Times New Roman" panose="02020603050405020304" pitchFamily="18" charset="0"/>
              </a:rPr>
              <a:t>esprime pareri facoltativi agli organi dello Stato e a tutte le Amministrazioni pubbliche (individuare con rinvio all’art. 1 secondo comma </a:t>
            </a:r>
            <a:r>
              <a:rPr lang="it-IT" altLang="it-IT" sz="1600" dirty="0" err="1">
                <a:latin typeface="Times New Roman" panose="02020603050405020304" pitchFamily="18" charset="0"/>
                <a:cs typeface="Times New Roman" panose="02020603050405020304" pitchFamily="18" charset="0"/>
              </a:rPr>
              <a:t>D.Lgs.</a:t>
            </a:r>
            <a:r>
              <a:rPr lang="it-IT" altLang="it-IT" sz="1600" dirty="0">
                <a:latin typeface="Times New Roman" panose="02020603050405020304" pitchFamily="18" charset="0"/>
                <a:cs typeface="Times New Roman" panose="02020603050405020304" pitchFamily="18" charset="0"/>
              </a:rPr>
              <a:t> 165/2001) in materia di conformità degli atti alla legge, ai codici di comportamento e ai contratti collettivi e individuali di lavoro</a:t>
            </a:r>
          </a:p>
          <a:p>
            <a:pPr algn="l" eaLnBrk="1" hangingPunct="1">
              <a:buFontTx/>
              <a:buChar char="-"/>
            </a:pPr>
            <a:r>
              <a:rPr lang="it-IT" altLang="it-IT" sz="1600" dirty="0">
                <a:latin typeface="Times New Roman" panose="02020603050405020304" pitchFamily="18" charset="0"/>
                <a:cs typeface="Times New Roman" panose="02020603050405020304" pitchFamily="18" charset="0"/>
              </a:rPr>
              <a:t>esprime pareri facoltativi in materia d autorizzazioni ex art. 53 </a:t>
            </a:r>
            <a:r>
              <a:rPr lang="it-IT" altLang="it-IT" sz="1600" dirty="0" err="1">
                <a:latin typeface="Times New Roman" panose="02020603050405020304" pitchFamily="18" charset="0"/>
                <a:cs typeface="Times New Roman" panose="02020603050405020304" pitchFamily="18" charset="0"/>
              </a:rPr>
              <a:t>D.Lgs.</a:t>
            </a:r>
            <a:r>
              <a:rPr lang="it-IT" altLang="it-IT" sz="1600" dirty="0">
                <a:latin typeface="Times New Roman" panose="02020603050405020304" pitchFamily="18" charset="0"/>
                <a:cs typeface="Times New Roman" panose="02020603050405020304" pitchFamily="18" charset="0"/>
              </a:rPr>
              <a:t> 165/2001 per lo svolgimento di incarichi esterni da parte dei dirigenti</a:t>
            </a:r>
          </a:p>
          <a:p>
            <a:pPr algn="l" eaLnBrk="1" hangingPunct="1">
              <a:buFontTx/>
              <a:buChar char="-"/>
            </a:pPr>
            <a:r>
              <a:rPr lang="it-IT" altLang="it-IT" sz="1600" dirty="0">
                <a:latin typeface="Times New Roman" panose="02020603050405020304" pitchFamily="18" charset="0"/>
                <a:cs typeface="Times New Roman" panose="02020603050405020304" pitchFamily="18" charset="0"/>
              </a:rPr>
              <a:t>esercita la vigilanza e il controllo sull’applicazione e l’efficacia delle misure adottate dalle P.A. in materia di prevenzione della corruzione e formazione dei funzionari esposti</a:t>
            </a:r>
          </a:p>
          <a:p>
            <a:pPr algn="l" eaLnBrk="1" hangingPunct="1">
              <a:buFontTx/>
              <a:buChar char="-"/>
            </a:pPr>
            <a:r>
              <a:rPr lang="it-IT" altLang="it-IT" sz="1600" dirty="0">
                <a:latin typeface="Times New Roman" panose="02020603050405020304" pitchFamily="18" charset="0"/>
                <a:cs typeface="Times New Roman" panose="02020603050405020304" pitchFamily="18" charset="0"/>
              </a:rPr>
              <a:t>riferisce al Parlamento con relazione da presentare entro il 31 dicembre sull’attività di contrasto alla corruzione e alle illegalità e sull’efficacia delle disposizioni vigenti in materia  </a:t>
            </a:r>
          </a:p>
          <a:p>
            <a:pPr marL="0" indent="0" algn="l" eaLnBrk="1" hangingPunct="1">
              <a:buFont typeface="Wingdings 3" pitchFamily="18" charset="2"/>
              <a:buNone/>
            </a:pPr>
            <a:endParaRPr lang="it-IT" altLang="it-IT" sz="18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23528" y="29396"/>
            <a:ext cx="8398446" cy="591291"/>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Le funzioni della CIVIT nella legge 190/2012</a:t>
            </a:r>
          </a:p>
        </p:txBody>
      </p:sp>
    </p:spTree>
    <p:extLst>
      <p:ext uri="{BB962C8B-B14F-4D97-AF65-F5344CB8AC3E}">
        <p14:creationId xmlns:p14="http://schemas.microsoft.com/office/powerpoint/2010/main" val="708473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692696"/>
            <a:ext cx="8568952" cy="5009133"/>
          </a:xfrm>
        </p:spPr>
        <p:txBody>
          <a:bodyPr/>
          <a:lstStyle/>
          <a:p>
            <a:pPr marL="0" indent="0" algn="l">
              <a:buNone/>
            </a:pPr>
            <a:endParaRPr lang="it-IT" altLang="it-IT" sz="1600" dirty="0">
              <a:latin typeface="Times New Roman" panose="02020603050405020304" pitchFamily="18" charset="0"/>
              <a:cs typeface="Times New Roman" panose="02020603050405020304" pitchFamily="18" charset="0"/>
            </a:endParaRPr>
          </a:p>
          <a:p>
            <a:pPr marL="0" indent="0" algn="l">
              <a:buNone/>
            </a:pPr>
            <a:r>
              <a:rPr lang="it-IT" altLang="it-IT" sz="2000" dirty="0">
                <a:latin typeface="Times New Roman" panose="02020603050405020304" pitchFamily="18" charset="0"/>
                <a:cs typeface="Times New Roman" panose="02020603050405020304" pitchFamily="18" charset="0"/>
              </a:rPr>
              <a:t> Il D.L. 31 agosto 2013 n. 131 </a:t>
            </a:r>
            <a:r>
              <a:rPr lang="it-IT" sz="2000" dirty="0">
                <a:latin typeface="Times New Roman" panose="02020603050405020304" pitchFamily="18" charset="0"/>
                <a:cs typeface="Times New Roman" panose="02020603050405020304" pitchFamily="18" charset="0"/>
              </a:rPr>
              <a:t>recante: «Disposizioni urgenti per il perseguimento di obiettivi di razionalizzazione nelle pubbliche amministrazioni», insieme a misure relative alla razionalizzazione della spesa nelle amministrazioni pubbliche e nelle società partecipate, all’efficientamento ed alla razionalizzazione delle P.A., al potenziamento delle politiche di coesione ed a misure ambientali (tracciamento dei rifiuti e  situazione dell’ex ILVA di Taranto), con l’art. 5 terzo comma ha disposto che: </a:t>
            </a:r>
            <a:endParaRPr lang="it-IT" altLang="it-IT" sz="2000" dirty="0">
              <a:latin typeface="Times New Roman" panose="02020603050405020304" pitchFamily="18" charset="0"/>
              <a:cs typeface="Times New Roman" panose="02020603050405020304" pitchFamily="18" charset="0"/>
            </a:endParaRPr>
          </a:p>
          <a:p>
            <a:pPr marL="0" indent="0" algn="l">
              <a:buNone/>
            </a:pPr>
            <a:r>
              <a:rPr lang="it-IT" sz="2000" dirty="0">
                <a:latin typeface="Times New Roman" panose="02020603050405020304" pitchFamily="18" charset="0"/>
                <a:cs typeface="Times New Roman" panose="02020603050405020304" pitchFamily="18" charset="0"/>
              </a:rPr>
              <a:t>«Ai sensi dell'articolo 1, comma 2, della legge 6 novembre 2012, n. 190, la Commissione per la valutazione, la trasparenza e l'integrità delle amministrazioni pubbliche assume la denominazione di Autorità nazionale anticorruzione e per la valutazione e la trasparenza delle pubbliche amministrazioni (A.N.AC.)» </a:t>
            </a: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23528" y="29396"/>
            <a:ext cx="8398446" cy="591291"/>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L’istituzione dell’ANAC</a:t>
            </a:r>
          </a:p>
        </p:txBody>
      </p:sp>
    </p:spTree>
    <p:extLst>
      <p:ext uri="{BB962C8B-B14F-4D97-AF65-F5344CB8AC3E}">
        <p14:creationId xmlns:p14="http://schemas.microsoft.com/office/powerpoint/2010/main" val="3872475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contenuto 1"/>
          <p:cNvSpPr>
            <a:spLocks noGrp="1"/>
          </p:cNvSpPr>
          <p:nvPr>
            <p:ph sz="quarter" idx="1"/>
          </p:nvPr>
        </p:nvSpPr>
        <p:spPr>
          <a:xfrm>
            <a:off x="251520" y="692696"/>
            <a:ext cx="8568952" cy="5009133"/>
          </a:xfrm>
        </p:spPr>
        <p:txBody>
          <a:bodyPr/>
          <a:lstStyle/>
          <a:p>
            <a:pPr marL="0" indent="0" algn="l" eaLnBrk="1" hangingPunct="1">
              <a:buFont typeface="Wingdings 3" pitchFamily="18" charset="2"/>
              <a:buNone/>
            </a:pPr>
            <a:r>
              <a:rPr lang="it-IT" altLang="it-IT" sz="1600" dirty="0">
                <a:latin typeface="Times New Roman" panose="02020603050405020304" pitchFamily="18" charset="0"/>
                <a:cs typeface="Times New Roman" panose="02020603050405020304" pitchFamily="18" charset="0"/>
              </a:rPr>
              <a:t> </a:t>
            </a:r>
            <a:r>
              <a:rPr lang="it-IT" sz="1600" dirty="0">
                <a:latin typeface="Times New Roman" panose="02020603050405020304" pitchFamily="18" charset="0"/>
                <a:cs typeface="Times New Roman" panose="02020603050405020304" pitchFamily="18" charset="0"/>
              </a:rPr>
              <a:t> Lo stesso art. 5, al quinto comma ha disposto che </a:t>
            </a:r>
          </a:p>
          <a:p>
            <a:pPr algn="l">
              <a:buFontTx/>
              <a:buChar char="-"/>
            </a:pPr>
            <a:r>
              <a:rPr lang="it-IT" sz="1600" dirty="0">
                <a:latin typeface="Times New Roman" panose="02020603050405020304" pitchFamily="18" charset="0"/>
                <a:cs typeface="Times New Roman" panose="02020603050405020304" pitchFamily="18" charset="0"/>
              </a:rPr>
              <a:t>«L'Autorità è organo collegiale composto dal presidente e da quattro componenti scelti tra esperti di elevata professionalità, anche estranei all'amministrazione, con comprovate competenze in Italia e all'estero, sia nel settore pubblico che in quello privato, di notoria indipendenza e comprovata esperienza in materia di contrasto alla corruzione, di management e misurazione della performance, nonché di gestione e valutazione del personale. Il presidente e i componenti sono nominati, tenuto conto del principio delle pari opportunità di genere, con decreto del Presidente della Repubblica, previa deliberazione del Consiglio dei ministri, previo parere favorevole delle Commissioni parlamentari competenti espresso a maggioranza dei due terzi dei componenti. Il presidente è nominato su proposta del Ministro per la pubblica amministrazione e la semplificazione, di concerto con il Ministro della giustizia e il Ministro dell'interno; i componenti sono nominati su proposta del Ministro per la pubblica amministrazione e la semplificazione. Il presidente e i componenti dell'Autorità non possono essere scelti tra persone che rivestono incarichi pubblici elettivi o cariche in partiti politici o in organizzazioni sindacali o che abbiano rivestito tali incarichi e cariche nei tre anni precedenti la nomina e, in ogni caso, non devono avere interessi di qualsiasi natura in conflitto con le funzioni dell'Autorità. I componenti sono nominati per un periodo di sei anni e non possono essere confermati nella carica ». </a:t>
            </a:r>
            <a:endParaRPr lang="it-IT" altLang="it-IT" sz="1600" dirty="0">
              <a:latin typeface="Times New Roman" panose="02020603050405020304" pitchFamily="18" charset="0"/>
              <a:cs typeface="Times New Roman" panose="02020603050405020304" pitchFamily="18" charset="0"/>
            </a:endParaRPr>
          </a:p>
          <a:p>
            <a:pPr algn="l" eaLnBrk="1" hangingPunct="1">
              <a:buFontTx/>
              <a:buChar char="-"/>
            </a:pPr>
            <a:endParaRPr lang="it-IT" altLang="it-IT" sz="2000" dirty="0">
              <a:latin typeface="Times New Roman" panose="02020603050405020304" pitchFamily="18" charset="0"/>
              <a:cs typeface="Times New Roman" panose="02020603050405020304" pitchFamily="18" charset="0"/>
            </a:endParaRPr>
          </a:p>
        </p:txBody>
      </p:sp>
      <p:sp>
        <p:nvSpPr>
          <p:cNvPr id="4099" name="Titolo 2"/>
          <p:cNvSpPr>
            <a:spLocks noGrp="1"/>
          </p:cNvSpPr>
          <p:nvPr>
            <p:ph type="title"/>
          </p:nvPr>
        </p:nvSpPr>
        <p:spPr>
          <a:xfrm>
            <a:off x="323528" y="29396"/>
            <a:ext cx="8398446" cy="591291"/>
          </a:xfrm>
        </p:spPr>
        <p:txBody>
          <a:bodyPr/>
          <a:lstStyle/>
          <a:p>
            <a:pPr eaLnBrk="1" hangingPunct="1"/>
            <a:r>
              <a:rPr lang="it-IT" altLang="it-IT" sz="2400" b="1" dirty="0">
                <a:latin typeface="Times New Roman" panose="02020603050405020304" pitchFamily="18" charset="0"/>
                <a:cs typeface="Times New Roman" panose="02020603050405020304" pitchFamily="18" charset="0"/>
              </a:rPr>
              <a:t>La composizione dell’ANAC</a:t>
            </a:r>
          </a:p>
        </p:txBody>
      </p:sp>
    </p:spTree>
    <p:extLst>
      <p:ext uri="{BB962C8B-B14F-4D97-AF65-F5344CB8AC3E}">
        <p14:creationId xmlns:p14="http://schemas.microsoft.com/office/powerpoint/2010/main" val="18662814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ello slide Anutel per Office 2010 o successivi">
  <a:themeElements>
    <a:clrScheme name="Satellit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Satellit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atellit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 slide Anutel per Office 2010 o successivi</Template>
  <TotalTime>9547</TotalTime>
  <Words>3032</Words>
  <Application>Microsoft Office PowerPoint</Application>
  <PresentationFormat>Presentazione su schermo (4:3)</PresentationFormat>
  <Paragraphs>110</Paragraphs>
  <Slides>18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18</vt:i4>
      </vt:variant>
    </vt:vector>
  </HeadingPairs>
  <TitlesOfParts>
    <vt:vector size="24" baseType="lpstr">
      <vt:lpstr>Arial</vt:lpstr>
      <vt:lpstr>Gill Sans MT</vt:lpstr>
      <vt:lpstr>Times New Roman</vt:lpstr>
      <vt:lpstr>Wingdings</vt:lpstr>
      <vt:lpstr>Wingdings 3</vt:lpstr>
      <vt:lpstr>Modello slide Anutel per Office 2010 o successivi</vt:lpstr>
      <vt:lpstr>Presentazione standard di PowerPoint</vt:lpstr>
      <vt:lpstr>Presentazione standard di PowerPoint</vt:lpstr>
      <vt:lpstr>Le indicazioni della Convenzione di Merida del 2003 e della Convenzione di Strasburgo del 2009 </vt:lpstr>
      <vt:lpstr>L’evoluzione degli organi di contrasto alla corruzione: l’Alto commissario</vt:lpstr>
      <vt:lpstr>Il SAeT del Dipartimento della funzione pubblica</vt:lpstr>
      <vt:lpstr>La CIVIT-Commissione per la valutazione, la trasparenza e l’integrità delle amministrazioni pubbliche</vt:lpstr>
      <vt:lpstr>Le funzioni della CIVIT nella legge 190/2012</vt:lpstr>
      <vt:lpstr>L’istituzione dell’ANAC</vt:lpstr>
      <vt:lpstr>La composizione dell’ANAC</vt:lpstr>
      <vt:lpstr>L’istituzione dell’ANAC</vt:lpstr>
      <vt:lpstr>Le nuove funzioni dell’ANAC</vt:lpstr>
      <vt:lpstr>Le nuove funzioni dell’ANAC</vt:lpstr>
      <vt:lpstr>Le funzioni dell’ANAC ed EXPO 2015</vt:lpstr>
      <vt:lpstr>Le natura dell’ANAC</vt:lpstr>
      <vt:lpstr>Le funzioni dell’ANAC - sintesi</vt:lpstr>
      <vt:lpstr>Le funzioni dell’ANAC nel quadro normativo complessivo</vt:lpstr>
      <vt:lpstr>L’elaborazione di indicatori di rischio</vt:lpstr>
      <vt:lpstr>L’elaborazione di indicatori di rischio</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Hp</dc:creator>
  <cp:lastModifiedBy>Claudio Galtieri</cp:lastModifiedBy>
  <cp:revision>137</cp:revision>
  <cp:lastPrinted>2020-05-22T10:14:45Z</cp:lastPrinted>
  <dcterms:created xsi:type="dcterms:W3CDTF">2019-11-12T10:51:11Z</dcterms:created>
  <dcterms:modified xsi:type="dcterms:W3CDTF">2020-05-22T10:16:06Z</dcterms:modified>
</cp:coreProperties>
</file>