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8"/>
  </p:notesMasterIdLst>
  <p:handoutMasterIdLst>
    <p:handoutMasterId r:id="rId59"/>
  </p:handoutMasterIdLst>
  <p:sldIdLst>
    <p:sldId id="256" r:id="rId2"/>
    <p:sldId id="639" r:id="rId3"/>
    <p:sldId id="612" r:id="rId4"/>
    <p:sldId id="640" r:id="rId5"/>
    <p:sldId id="641" r:id="rId6"/>
    <p:sldId id="642" r:id="rId7"/>
    <p:sldId id="643" r:id="rId8"/>
    <p:sldId id="646" r:id="rId9"/>
    <p:sldId id="647" r:id="rId10"/>
    <p:sldId id="651" r:id="rId11"/>
    <p:sldId id="649" r:id="rId12"/>
    <p:sldId id="650" r:id="rId13"/>
    <p:sldId id="655" r:id="rId14"/>
    <p:sldId id="652" r:id="rId15"/>
    <p:sldId id="653" r:id="rId16"/>
    <p:sldId id="654" r:id="rId17"/>
    <p:sldId id="656" r:id="rId18"/>
    <p:sldId id="678" r:id="rId19"/>
    <p:sldId id="657" r:id="rId20"/>
    <p:sldId id="679" r:id="rId21"/>
    <p:sldId id="658" r:id="rId22"/>
    <p:sldId id="680" r:id="rId23"/>
    <p:sldId id="661" r:id="rId24"/>
    <p:sldId id="662" r:id="rId25"/>
    <p:sldId id="663" r:id="rId26"/>
    <p:sldId id="665" r:id="rId27"/>
    <p:sldId id="683" r:id="rId28"/>
    <p:sldId id="684" r:id="rId29"/>
    <p:sldId id="666" r:id="rId30"/>
    <p:sldId id="667" r:id="rId31"/>
    <p:sldId id="668" r:id="rId32"/>
    <p:sldId id="669" r:id="rId33"/>
    <p:sldId id="670" r:id="rId34"/>
    <p:sldId id="671" r:id="rId35"/>
    <p:sldId id="672" r:id="rId36"/>
    <p:sldId id="673" r:id="rId37"/>
    <p:sldId id="674" r:id="rId38"/>
    <p:sldId id="675" r:id="rId39"/>
    <p:sldId id="685" r:id="rId40"/>
    <p:sldId id="676" r:id="rId41"/>
    <p:sldId id="677" r:id="rId42"/>
    <p:sldId id="686" r:id="rId43"/>
    <p:sldId id="688" r:id="rId44"/>
    <p:sldId id="689" r:id="rId45"/>
    <p:sldId id="690" r:id="rId46"/>
    <p:sldId id="691" r:id="rId47"/>
    <p:sldId id="692" r:id="rId48"/>
    <p:sldId id="693" r:id="rId49"/>
    <p:sldId id="695" r:id="rId50"/>
    <p:sldId id="698" r:id="rId51"/>
    <p:sldId id="696" r:id="rId52"/>
    <p:sldId id="697" r:id="rId53"/>
    <p:sldId id="694" r:id="rId54"/>
    <p:sldId id="700" r:id="rId55"/>
    <p:sldId id="687" r:id="rId56"/>
    <p:sldId id="701" r:id="rId57"/>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07/06/2020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V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7040" y="630376"/>
            <a:ext cx="8229600" cy="5256584"/>
          </a:xfrm>
        </p:spPr>
        <p:txBody>
          <a:bodyPr/>
          <a:lstStyle/>
          <a:p>
            <a:pPr marL="0" indent="0" algn="l">
              <a:buNone/>
            </a:pPr>
            <a:endParaRPr lang="it-IT" altLang="it-IT" sz="2000" dirty="0">
              <a:latin typeface="Times New Roman" panose="02020603050405020304" pitchFamily="18" charset="0"/>
              <a:cs typeface="Times New Roman" panose="02020603050405020304" pitchFamily="18" charset="0"/>
            </a:endParaRPr>
          </a:p>
          <a:p>
            <a:pPr marL="0" indent="0" algn="l">
              <a:buNone/>
            </a:pPr>
            <a:r>
              <a:rPr lang="it-IT" altLang="it-IT" sz="2000" dirty="0">
                <a:latin typeface="Times New Roman" panose="02020603050405020304" pitchFamily="18" charset="0"/>
                <a:cs typeface="Times New Roman" panose="02020603050405020304" pitchFamily="18" charset="0"/>
              </a:rPr>
              <a:t>Il livello di «benessere» della collettività (reddito medio, stato dell’occupazione, intensità di popolazione al di sotto della soglia di povertà, situazioni di difficoltà delle realtà produttive, facilità di accesso al credito, livello di indebitamento, numero ed entità delle misure assistenziali erogate nell’ambito territoriale) rappresenta un indicatore utile. </a:t>
            </a:r>
          </a:p>
          <a:p>
            <a:pPr marL="0" indent="0" algn="l">
              <a:buNone/>
            </a:pPr>
            <a:r>
              <a:rPr lang="it-IT" altLang="it-IT" sz="2000" dirty="0">
                <a:latin typeface="Times New Roman" panose="02020603050405020304" pitchFamily="18" charset="0"/>
                <a:cs typeface="Times New Roman" panose="02020603050405020304" pitchFamily="18" charset="0"/>
              </a:rPr>
              <a:t>Possono peraltro assumere rilievo i reclami e le segnalazioni pervenuti alle unità operative della struttura o all’URP</a:t>
            </a:r>
          </a:p>
          <a:p>
            <a:pPr marL="0" indent="0" algn="l">
              <a:buNone/>
            </a:pPr>
            <a:r>
              <a:rPr lang="it-IT" altLang="it-IT" sz="2000" dirty="0">
                <a:latin typeface="Times New Roman" panose="02020603050405020304" pitchFamily="18" charset="0"/>
                <a:cs typeface="Times New Roman" panose="02020603050405020304" pitchFamily="18" charset="0"/>
              </a:rPr>
              <a:t>Il contesto esterno non esprime solo fattori negativi, ma può esprimere anche fattori positivi di cui tener conto nell’elaborazione delle strategie di prevenzione: esistenza di una normativa regionale o locale che favorisce l’educazione alla legalità, diffusione di specifici protocolli d’intesa tra strutture pubbliche, diffusione dei patti di integrità o di legalità anche in ambito privato, presenza di organizzazioni che sviluppano azioni educative nei confronti della collettività o di singole categorie</a:t>
            </a:r>
          </a:p>
          <a:p>
            <a:pPr marL="0" indent="0" algn="l">
              <a:buNone/>
            </a:pPr>
            <a:r>
              <a:rPr lang="it-IT" altLang="it-IT" sz="2000" dirty="0">
                <a:latin typeface="Times New Roman" panose="02020603050405020304" pitchFamily="18" charset="0"/>
                <a:cs typeface="Times New Roman" panose="02020603050405020304" pitchFamily="18" charset="0"/>
              </a:rPr>
              <a:t>  </a:t>
            </a:r>
          </a:p>
          <a:p>
            <a:pPr algn="l">
              <a:buFontTx/>
              <a:buChar char="-"/>
            </a:pPr>
            <a:r>
              <a:rPr lang="it-IT" altLang="it-IT" sz="2000" dirty="0">
                <a:latin typeface="Times New Roman" panose="02020603050405020304" pitchFamily="18" charset="0"/>
                <a:cs typeface="Times New Roman" panose="02020603050405020304" pitchFamily="18" charset="0"/>
              </a:rPr>
              <a:t> </a:t>
            </a:r>
          </a:p>
          <a:p>
            <a:pPr marL="0" indent="0" algn="l">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L’analisi del contesto esterno</a:t>
            </a:r>
          </a:p>
        </p:txBody>
      </p:sp>
    </p:spTree>
    <p:extLst>
      <p:ext uri="{BB962C8B-B14F-4D97-AF65-F5344CB8AC3E}">
        <p14:creationId xmlns:p14="http://schemas.microsoft.com/office/powerpoint/2010/main" val="1754461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7040" y="630376"/>
            <a:ext cx="8229600" cy="5256584"/>
          </a:xfrm>
        </p:spPr>
        <p:txBody>
          <a:bodyPr/>
          <a:lstStyle/>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r>
              <a:rPr lang="it-IT" altLang="it-IT" sz="2000" dirty="0">
                <a:latin typeface="Times New Roman" panose="02020603050405020304" pitchFamily="18" charset="0"/>
                <a:cs typeface="Times New Roman" panose="02020603050405020304" pitchFamily="18" charset="0"/>
              </a:rPr>
              <a:t>Le fonti interne, meno strutturate e quindi anche meno considerate in letteratura, debbono essere valorizzate perché aggiungono, ad informazioni statistiche o con carattere più generico, la particolarità di essere molto più specifiche.</a:t>
            </a:r>
          </a:p>
          <a:p>
            <a:pPr marL="0" indent="0">
              <a:buNone/>
            </a:pPr>
            <a:r>
              <a:rPr lang="it-IT" altLang="it-IT" sz="2000" dirty="0">
                <a:latin typeface="Times New Roman" panose="02020603050405020304" pitchFamily="18" charset="0"/>
                <a:cs typeface="Times New Roman" panose="02020603050405020304" pitchFamily="18" charset="0"/>
              </a:rPr>
              <a:t>Il riferimento è:</a:t>
            </a:r>
          </a:p>
          <a:p>
            <a:pPr>
              <a:buFontTx/>
              <a:buChar char="-"/>
            </a:pPr>
            <a:r>
              <a:rPr lang="it-IT" altLang="it-IT" sz="2000" dirty="0">
                <a:latin typeface="Times New Roman" panose="02020603050405020304" pitchFamily="18" charset="0"/>
                <a:cs typeface="Times New Roman" panose="02020603050405020304" pitchFamily="18" charset="0"/>
              </a:rPr>
              <a:t>alle opinioni degli organi di indirizzo politico, dei dirigenti e dei responsabili delle strutture, dei componenti degli organi di controllo interno ed esterno  (revisori, OIV)</a:t>
            </a:r>
          </a:p>
          <a:p>
            <a:pPr>
              <a:buFontTx/>
              <a:buChar char="-"/>
            </a:pPr>
            <a:r>
              <a:rPr lang="it-IT" altLang="it-IT" sz="2000" dirty="0">
                <a:latin typeface="Times New Roman" panose="02020603050405020304" pitchFamily="18" charset="0"/>
                <a:cs typeface="Times New Roman" panose="02020603050405020304" pitchFamily="18" charset="0"/>
              </a:rPr>
              <a:t>alle segnalazioni pervenute dai whistleblower, </a:t>
            </a:r>
          </a:p>
          <a:p>
            <a:pPr>
              <a:buFontTx/>
              <a:buChar char="-"/>
            </a:pPr>
            <a:r>
              <a:rPr lang="it-IT" altLang="it-IT" sz="2000" dirty="0">
                <a:latin typeface="Times New Roman" panose="02020603050405020304" pitchFamily="18" charset="0"/>
                <a:cs typeface="Times New Roman" panose="02020603050405020304" pitchFamily="18" charset="0"/>
              </a:rPr>
              <a:t>ai risultati del monitoraggio dei precedenti PTPC</a:t>
            </a:r>
          </a:p>
          <a:p>
            <a:pPr marL="0" indent="0" algn="l">
              <a:buNone/>
            </a:pPr>
            <a:endParaRPr lang="it-IT" altLang="it-IT" sz="2000" dirty="0">
              <a:latin typeface="Times New Roman" panose="02020603050405020304" pitchFamily="18" charset="0"/>
              <a:cs typeface="Times New Roman" panose="02020603050405020304" pitchFamily="18" charset="0"/>
            </a:endParaRPr>
          </a:p>
          <a:p>
            <a:pPr marL="0" indent="0" algn="l">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L’analisi del contesto esterno</a:t>
            </a:r>
          </a:p>
        </p:txBody>
      </p:sp>
    </p:spTree>
    <p:extLst>
      <p:ext uri="{BB962C8B-B14F-4D97-AF65-F5344CB8AC3E}">
        <p14:creationId xmlns:p14="http://schemas.microsoft.com/office/powerpoint/2010/main" val="280328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7040" y="630376"/>
            <a:ext cx="8229600" cy="5256584"/>
          </a:xfrm>
        </p:spPr>
        <p:txBody>
          <a:bodyPr/>
          <a:lstStyle/>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r>
              <a:rPr lang="it-IT" altLang="it-IT" sz="2000" dirty="0">
                <a:latin typeface="Times New Roman" panose="02020603050405020304" pitchFamily="18" charset="0"/>
                <a:cs typeface="Times New Roman" panose="02020603050405020304" pitchFamily="18" charset="0"/>
              </a:rPr>
              <a:t>Fenomeni analizzati dai Comuni</a:t>
            </a:r>
          </a:p>
          <a:p>
            <a:pPr marL="0" indent="0">
              <a:buNone/>
            </a:pPr>
            <a:r>
              <a:rPr lang="it-IT" altLang="it-IT" sz="2000" dirty="0">
                <a:latin typeface="Times New Roman" panose="02020603050405020304" pitchFamily="18" charset="0"/>
                <a:cs typeface="Times New Roman" panose="02020603050405020304" pitchFamily="18" charset="0"/>
              </a:rPr>
              <a:t>- abusivismo commerciale</a:t>
            </a:r>
          </a:p>
          <a:p>
            <a:pPr marL="0" indent="0">
              <a:buNone/>
            </a:pPr>
            <a:r>
              <a:rPr lang="it-IT" altLang="it-IT" sz="2000" dirty="0">
                <a:latin typeface="Times New Roman" panose="02020603050405020304" pitchFamily="18" charset="0"/>
                <a:cs typeface="Times New Roman" panose="02020603050405020304" pitchFamily="18" charset="0"/>
              </a:rPr>
              <a:t>- prostituzione</a:t>
            </a:r>
          </a:p>
          <a:p>
            <a:pPr marL="0" indent="0">
              <a:buNone/>
            </a:pPr>
            <a:r>
              <a:rPr lang="it-IT" altLang="it-IT" sz="2000" dirty="0">
                <a:latin typeface="Times New Roman" panose="02020603050405020304" pitchFamily="18" charset="0"/>
                <a:cs typeface="Times New Roman" panose="02020603050405020304" pitchFamily="18" charset="0"/>
              </a:rPr>
              <a:t>- evasione fiscale (si dà atto solo delle iniziative ma mancano dati sul tasso di evasione fiscale)</a:t>
            </a:r>
          </a:p>
          <a:p>
            <a:pPr marL="0" indent="0">
              <a:buNone/>
            </a:pPr>
            <a:r>
              <a:rPr lang="it-IT" altLang="it-IT" sz="2000" dirty="0">
                <a:latin typeface="Times New Roman" panose="02020603050405020304" pitchFamily="18" charset="0"/>
                <a:cs typeface="Times New Roman" panose="02020603050405020304" pitchFamily="18" charset="0"/>
              </a:rPr>
              <a:t>Nel profilo dell’industria turistica mancano riferimenti a tipologie di strutture o ai servizi collaterali</a:t>
            </a:r>
          </a:p>
          <a:p>
            <a:pPr marL="0" indent="0">
              <a:buNone/>
            </a:pPr>
            <a:r>
              <a:rPr lang="it-IT" altLang="it-IT" sz="2000" dirty="0">
                <a:latin typeface="Times New Roman" panose="02020603050405020304" pitchFamily="18" charset="0"/>
                <a:cs typeface="Times New Roman" panose="02020603050405020304" pitchFamily="18" charset="0"/>
              </a:rPr>
              <a:t>L’ abusivismo edilizio viene soltanto indicato</a:t>
            </a:r>
          </a:p>
          <a:p>
            <a:pPr marL="0" indent="0">
              <a:buNone/>
            </a:pPr>
            <a:r>
              <a:rPr lang="it-IT" altLang="it-IT" sz="2000" dirty="0">
                <a:latin typeface="Times New Roman" panose="02020603050405020304" pitchFamily="18" charset="0"/>
                <a:cs typeface="Times New Roman" panose="02020603050405020304" pitchFamily="18" charset="0"/>
              </a:rPr>
              <a:t>Non si ritrovano indicazioni su fenomeni di </a:t>
            </a:r>
            <a:r>
              <a:rPr lang="it-IT" altLang="it-IT" sz="2000" dirty="0" err="1">
                <a:latin typeface="Times New Roman" panose="02020603050405020304" pitchFamily="18" charset="0"/>
                <a:cs typeface="Times New Roman" panose="02020603050405020304" pitchFamily="18" charset="0"/>
              </a:rPr>
              <a:t>lobbing</a:t>
            </a:r>
            <a:r>
              <a:rPr lang="it-IT" altLang="it-IT" sz="2000" dirty="0">
                <a:latin typeface="Times New Roman" panose="02020603050405020304" pitchFamily="18" charset="0"/>
                <a:cs typeface="Times New Roman" panose="02020603050405020304" pitchFamily="18" charset="0"/>
              </a:rPr>
              <a:t> da parte di poteri economici, sull’inquinamento ambientale, sullo smaltimento dei rifiuti, sulla violazione di vincoli paesaggistici, sulle dimensioni delle sanzioni amministrative irrogate e sul tasso di adempimento dell’obbligazione, sulla propensione al danneggiamento di beni pubblici o a fenomeni di vandalismo.</a:t>
            </a:r>
          </a:p>
          <a:p>
            <a:pPr marL="0" indent="0">
              <a:buNone/>
            </a:pPr>
            <a:r>
              <a:rPr lang="it-IT" altLang="it-IT" sz="2000" dirty="0">
                <a:latin typeface="Times New Roman" panose="02020603050405020304" pitchFamily="18" charset="0"/>
                <a:cs typeface="Times New Roman" panose="02020603050405020304" pitchFamily="18" charset="0"/>
              </a:rPr>
              <a:t>Il segmento delle società controllate non appare considerato in proporzione al rilievo anche finanziario delle gestioni.</a:t>
            </a:r>
          </a:p>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lgn="l">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Alcuni fenomeni rilevanti nel contesto esterno</a:t>
            </a:r>
          </a:p>
        </p:txBody>
      </p:sp>
    </p:spTree>
    <p:extLst>
      <p:ext uri="{BB962C8B-B14F-4D97-AF65-F5344CB8AC3E}">
        <p14:creationId xmlns:p14="http://schemas.microsoft.com/office/powerpoint/2010/main" val="303569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7040" y="630376"/>
            <a:ext cx="8229600" cy="5256584"/>
          </a:xfrm>
        </p:spPr>
        <p:txBody>
          <a:bodyPr/>
          <a:lstStyle/>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r>
              <a:rPr lang="it-IT" altLang="it-IT" sz="2000" dirty="0">
                <a:latin typeface="Times New Roman" panose="02020603050405020304" pitchFamily="18" charset="0"/>
                <a:cs typeface="Times New Roman" panose="02020603050405020304" pitchFamily="18" charset="0"/>
              </a:rPr>
              <a:t>L’analisi del contesto esterno «generale» effettuata in sede di impostazione del PTPC si differenzia dall’analisi del contesto esterno rilevante per i singoli processi.</a:t>
            </a:r>
          </a:p>
          <a:p>
            <a:pPr marL="0" indent="0">
              <a:buNone/>
            </a:pPr>
            <a:r>
              <a:rPr lang="it-IT" altLang="it-IT" sz="2000" dirty="0">
                <a:latin typeface="Times New Roman" panose="02020603050405020304" pitchFamily="18" charset="0"/>
                <a:cs typeface="Times New Roman" panose="02020603050405020304" pitchFamily="18" charset="0"/>
              </a:rPr>
              <a:t>Quest’ultima analisi è compresa nel processo di individuazione e valutazione dei rischi del processo.</a:t>
            </a:r>
          </a:p>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lgn="l">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Il contesto esterno rilevante per i singoli processi</a:t>
            </a:r>
          </a:p>
        </p:txBody>
      </p:sp>
    </p:spTree>
    <p:extLst>
      <p:ext uri="{BB962C8B-B14F-4D97-AF65-F5344CB8AC3E}">
        <p14:creationId xmlns:p14="http://schemas.microsoft.com/office/powerpoint/2010/main" val="1193373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7040" y="630376"/>
            <a:ext cx="8229600" cy="5256584"/>
          </a:xfrm>
        </p:spPr>
        <p:txBody>
          <a:bodyPr/>
          <a:lstStyle/>
          <a:p>
            <a:pPr marL="0" indent="0">
              <a:buNone/>
            </a:pPr>
            <a:r>
              <a:rPr lang="it-IT" altLang="it-IT" sz="2000" dirty="0">
                <a:latin typeface="Times New Roman" panose="02020603050405020304" pitchFamily="18" charset="0"/>
                <a:cs typeface="Times New Roman" panose="02020603050405020304" pitchFamily="18" charset="0"/>
              </a:rPr>
              <a:t>  </a:t>
            </a:r>
          </a:p>
          <a:p>
            <a:pPr marL="0" indent="0" algn="l">
              <a:buNone/>
            </a:pPr>
            <a:r>
              <a:rPr lang="it-IT" altLang="it-IT" sz="2000" dirty="0">
                <a:latin typeface="Times New Roman" panose="02020603050405020304" pitchFamily="18" charset="0"/>
                <a:cs typeface="Times New Roman" panose="02020603050405020304" pitchFamily="18" charset="0"/>
              </a:rPr>
              <a:t>L’analisi del contesto interno concerne gli aspetti connessi all’organizzazione ed al funzionamento delle strutture che possono avere effetti sull’esposizione al rischio. </a:t>
            </a:r>
          </a:p>
          <a:p>
            <a:pPr marL="0" indent="0" algn="l">
              <a:buNone/>
            </a:pPr>
            <a:r>
              <a:rPr lang="it-IT" altLang="it-IT" sz="2000" dirty="0">
                <a:latin typeface="Times New Roman" panose="02020603050405020304" pitchFamily="18" charset="0"/>
                <a:cs typeface="Times New Roman" panose="02020603050405020304" pitchFamily="18" charset="0"/>
              </a:rPr>
              <a:t>Infatti, la contiguità dei dirigenti e dei funzionari con  soggetti esponenziali degli interessi della collettività, il livello di professionalità posseduto a fronte di quello degli interlocutori, le esperienze maturate sia a livello di struttura sia singolarmente, possono determinare situazioni nelle quali maturano conflitti di interesse, si determinano asimmetrie informative o possono avere effetti rilevanti le pressioni psicologiche che provengono dall’esterno.</a:t>
            </a:r>
          </a:p>
          <a:p>
            <a:pPr marL="0" indent="0" algn="l">
              <a:buNone/>
            </a:pPr>
            <a:r>
              <a:rPr lang="it-IT" altLang="it-IT" sz="2000" dirty="0">
                <a:latin typeface="Times New Roman" panose="02020603050405020304" pitchFamily="18" charset="0"/>
                <a:cs typeface="Times New Roman" panose="02020603050405020304" pitchFamily="18" charset="0"/>
              </a:rPr>
              <a:t>Profili particolari possono riguardare poi determinate categorie di personale (ad esempio gli stagionali) per le quali in relazione anche alla loro provenienza, potrebbero essere necessarie particolari cautele o azioni formative più mirate.</a:t>
            </a:r>
          </a:p>
          <a:p>
            <a:pPr marL="0" indent="0" algn="l">
              <a:buNone/>
            </a:pPr>
            <a:r>
              <a:rPr lang="it-IT" sz="2000" dirty="0">
                <a:latin typeface="Times New Roman" panose="02020603050405020304" pitchFamily="18" charset="0"/>
                <a:cs typeface="Times New Roman" panose="02020603050405020304" pitchFamily="18" charset="0"/>
              </a:rPr>
              <a:t>Molti dei dati utili per l’analisi del contrasto sono contenuti in altri documenti di programmazione: programmazione degli interventi, piano delle performance</a:t>
            </a: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L’analisi del contesto interno</a:t>
            </a:r>
          </a:p>
        </p:txBody>
      </p:sp>
    </p:spTree>
    <p:extLst>
      <p:ext uri="{BB962C8B-B14F-4D97-AF65-F5344CB8AC3E}">
        <p14:creationId xmlns:p14="http://schemas.microsoft.com/office/powerpoint/2010/main" val="679630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7040" y="630376"/>
            <a:ext cx="8229600" cy="5256584"/>
          </a:xfrm>
        </p:spPr>
        <p:txBody>
          <a:bodyPr/>
          <a:lstStyle/>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r>
              <a:rPr lang="it-IT" altLang="it-IT" sz="2000" dirty="0">
                <a:latin typeface="Times New Roman" panose="02020603050405020304" pitchFamily="18" charset="0"/>
                <a:cs typeface="Times New Roman" panose="02020603050405020304" pitchFamily="18" charset="0"/>
              </a:rPr>
              <a:t>Nell’approccio iniziale l’ANAC ha focalizzato l’attenzione sulle cd «aree di rischio obbligatorie indicate dalla legge 190/2012, per poi porre attenzione anche ad altre aree «comuni» a molte amministrazioni, caratterizzate da un alto livello di probabilità di eventi rischiosi: gestione delle entrate, delle spese e del patrimonio; controlli, verifiche, ispezioni e sanzioni; incarichi e nomine, affari legali e contenzioso e segnalare l’esigenza di analisi delle aree di rischio «specifiche».</a:t>
            </a:r>
          </a:p>
          <a:p>
            <a:pPr marL="0" indent="0">
              <a:buNone/>
            </a:pPr>
            <a:r>
              <a:rPr lang="it-IT" altLang="it-IT" sz="2000" dirty="0">
                <a:latin typeface="Times New Roman" panose="02020603050405020304" pitchFamily="18" charset="0"/>
                <a:cs typeface="Times New Roman" panose="02020603050405020304" pitchFamily="18" charset="0"/>
              </a:rPr>
              <a:t>Il punto di arrivo è costituito dall’applicazione generalizzata delle indicazioni.</a:t>
            </a:r>
          </a:p>
          <a:p>
            <a:pPr marL="0" indent="0" algn="l">
              <a:buNone/>
            </a:pPr>
            <a:endParaRPr lang="it-IT" altLang="it-IT" sz="2000" dirty="0">
              <a:latin typeface="Times New Roman" panose="02020603050405020304" pitchFamily="18" charset="0"/>
              <a:cs typeface="Times New Roman" panose="02020603050405020304" pitchFamily="18" charset="0"/>
            </a:endParaRPr>
          </a:p>
          <a:p>
            <a:pPr marL="0" indent="0" algn="l">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L’analisi del contesto interno</a:t>
            </a:r>
          </a:p>
        </p:txBody>
      </p:sp>
    </p:spTree>
    <p:extLst>
      <p:ext uri="{BB962C8B-B14F-4D97-AF65-F5344CB8AC3E}">
        <p14:creationId xmlns:p14="http://schemas.microsoft.com/office/powerpoint/2010/main" val="119251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7040" y="630376"/>
            <a:ext cx="8229600" cy="5256584"/>
          </a:xfrm>
        </p:spPr>
        <p:txBody>
          <a:bodyPr/>
          <a:lstStyle/>
          <a:p>
            <a:pPr marL="0" indent="0">
              <a:buNone/>
            </a:pPr>
            <a:r>
              <a:rPr lang="it-IT" altLang="it-IT" sz="2000" dirty="0">
                <a:latin typeface="Times New Roman" panose="02020603050405020304" pitchFamily="18" charset="0"/>
                <a:cs typeface="Times New Roman" panose="02020603050405020304" pitchFamily="18" charset="0"/>
              </a:rPr>
              <a:t>  </a:t>
            </a:r>
          </a:p>
          <a:p>
            <a:pPr marL="0" indent="0" algn="l">
              <a:buNone/>
            </a:pPr>
            <a:r>
              <a:rPr lang="it-IT" altLang="it-IT" sz="2000" dirty="0">
                <a:latin typeface="Times New Roman" panose="02020603050405020304" pitchFamily="18" charset="0"/>
                <a:cs typeface="Times New Roman" panose="02020603050405020304" pitchFamily="18" charset="0"/>
              </a:rPr>
              <a:t> Nell’analisi del contesto interno  assumono rilievo in particolare: </a:t>
            </a:r>
          </a:p>
          <a:p>
            <a:pPr algn="l">
              <a:buFontTx/>
              <a:buChar char="-"/>
            </a:pPr>
            <a:r>
              <a:rPr lang="it-IT" altLang="it-IT" sz="2000" dirty="0">
                <a:latin typeface="Times New Roman" panose="02020603050405020304" pitchFamily="18" charset="0"/>
                <a:cs typeface="Times New Roman" panose="02020603050405020304" pitchFamily="18" charset="0"/>
              </a:rPr>
              <a:t>le dimensioni finanziarie dell’attività della struttura e il loro andamento nel tempo  </a:t>
            </a:r>
          </a:p>
          <a:p>
            <a:pPr algn="l">
              <a:buFontTx/>
              <a:buChar char="-"/>
            </a:pPr>
            <a:r>
              <a:rPr lang="it-IT" altLang="it-IT" sz="2000" dirty="0">
                <a:latin typeface="Times New Roman" panose="02020603050405020304" pitchFamily="18" charset="0"/>
                <a:cs typeface="Times New Roman" panose="02020603050405020304" pitchFamily="18" charset="0"/>
              </a:rPr>
              <a:t>i profili quali-quantitativi del personale in relazione all’entità e complessità delle procedure da svolgere </a:t>
            </a:r>
          </a:p>
          <a:p>
            <a:pPr algn="l">
              <a:buFontTx/>
              <a:buChar char="-"/>
            </a:pPr>
            <a:r>
              <a:rPr lang="it-IT" altLang="it-IT" sz="2000" dirty="0">
                <a:latin typeface="Times New Roman" panose="02020603050405020304" pitchFamily="18" charset="0"/>
                <a:cs typeface="Times New Roman" panose="02020603050405020304" pitchFamily="18" charset="0"/>
              </a:rPr>
              <a:t>il livello di informatizzazione delle procedure e l’esistenza di sistemi di controllo automatizzato della loro tempistica e del loro sviluppo </a:t>
            </a:r>
          </a:p>
          <a:p>
            <a:pPr algn="l">
              <a:buFontTx/>
              <a:buChar char="-"/>
            </a:pPr>
            <a:r>
              <a:rPr lang="it-IT" altLang="it-IT" sz="2000" dirty="0">
                <a:latin typeface="Times New Roman" panose="02020603050405020304" pitchFamily="18" charset="0"/>
                <a:cs typeface="Times New Roman" panose="02020603050405020304" pitchFamily="18" charset="0"/>
              </a:rPr>
              <a:t>il livello etico degli organi politici, dei responsabili delle strutture e dei dipendenti </a:t>
            </a:r>
          </a:p>
          <a:p>
            <a:pPr algn="l">
              <a:buFontTx/>
              <a:buChar char="-"/>
            </a:pPr>
            <a:r>
              <a:rPr lang="it-IT" altLang="it-IT" sz="2000" dirty="0">
                <a:latin typeface="Times New Roman" panose="02020603050405020304" pitchFamily="18" charset="0"/>
                <a:cs typeface="Times New Roman" panose="02020603050405020304" pitchFamily="18" charset="0"/>
              </a:rPr>
              <a:t>la natura e l’intensità dei rapporti tra questi e il loro parenti da un lato e la collettività di riferimento dall’altro </a:t>
            </a:r>
          </a:p>
          <a:p>
            <a:pPr algn="l">
              <a:buFontTx/>
              <a:buChar char="-"/>
            </a:pPr>
            <a:r>
              <a:rPr lang="it-IT" altLang="it-IT" sz="2000" dirty="0">
                <a:latin typeface="Times New Roman" panose="02020603050405020304" pitchFamily="18" charset="0"/>
                <a:cs typeface="Times New Roman" panose="02020603050405020304" pitchFamily="18" charset="0"/>
              </a:rPr>
              <a:t>la sensibilità alla percezione dei conflitti di interesse</a:t>
            </a:r>
          </a:p>
          <a:p>
            <a:pPr marL="0" indent="0" algn="l">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L’analisi del contesto interno</a:t>
            </a:r>
          </a:p>
        </p:txBody>
      </p:sp>
    </p:spTree>
    <p:extLst>
      <p:ext uri="{BB962C8B-B14F-4D97-AF65-F5344CB8AC3E}">
        <p14:creationId xmlns:p14="http://schemas.microsoft.com/office/powerpoint/2010/main" val="1823201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Le fasi della mappatura dei processi</a:t>
            </a:r>
          </a:p>
        </p:txBody>
      </p:sp>
      <p:sp>
        <p:nvSpPr>
          <p:cNvPr id="7" name="Rettangolo 6">
            <a:extLst>
              <a:ext uri="{FF2B5EF4-FFF2-40B4-BE49-F238E27FC236}">
                <a16:creationId xmlns:a16="http://schemas.microsoft.com/office/drawing/2014/main" id="{7E165878-202E-4745-A9F5-E8C2B3E74FD3}"/>
              </a:ext>
            </a:extLst>
          </p:cNvPr>
          <p:cNvSpPr/>
          <p:nvPr/>
        </p:nvSpPr>
        <p:spPr>
          <a:xfrm>
            <a:off x="457200" y="1268760"/>
            <a:ext cx="8435280" cy="4801314"/>
          </a:xfrm>
          <a:prstGeom prst="rect">
            <a:avLst/>
          </a:prstGeom>
        </p:spPr>
        <p:txBody>
          <a:bodyPr wrap="square">
            <a:spAutoFit/>
          </a:bodyPr>
          <a:lstStyle/>
          <a:p>
            <a:pPr marL="0" indent="0">
              <a:buNone/>
            </a:pPr>
            <a:r>
              <a:rPr lang="it-IT" altLang="it-IT" b="0" dirty="0">
                <a:latin typeface="Times New Roman" panose="02020603050405020304" pitchFamily="18" charset="0"/>
                <a:cs typeface="Times New Roman" panose="02020603050405020304" pitchFamily="18" charset="0"/>
              </a:rPr>
              <a:t>La mappatura ha la finalità di individuare e definire l’elenco dei processi che riguardano tutta l’attività svolta e non solo quelli che, in base alle indicazioni generali ed ai PTPCT precedenti o comunque  alle opinioni maturate sono ritenuti esposti a rischio.  Il processo è evidentemente graduale e può essere «affinato» nel piano di ciascun anno in base ad una programmazione che coinvolge i responsabili dei servizi, che debbono individuare tutti i processi delle strutture cui sono preposti.</a:t>
            </a:r>
          </a:p>
          <a:p>
            <a:pPr marL="0" indent="0" eaLnBrk="1" hangingPunct="1">
              <a:buFont typeface="Wingdings 3" pitchFamily="18" charset="2"/>
              <a:buNone/>
            </a:pPr>
            <a:r>
              <a:rPr lang="it-IT" altLang="it-IT" b="0" dirty="0">
                <a:latin typeface="Times New Roman" panose="02020603050405020304" pitchFamily="18" charset="0"/>
                <a:cs typeface="Times New Roman" panose="02020603050405020304" pitchFamily="18" charset="0"/>
              </a:rPr>
              <a:t>La mappatura dei processi si articola in tre fasi:</a:t>
            </a:r>
          </a:p>
          <a:p>
            <a:pPr eaLnBrk="1" hangingPunct="1">
              <a:buFontTx/>
              <a:buChar char="-"/>
            </a:pPr>
            <a:r>
              <a:rPr lang="it-IT" altLang="it-IT" b="0" dirty="0">
                <a:latin typeface="Times New Roman" panose="02020603050405020304" pitchFamily="18" charset="0"/>
                <a:cs typeface="Times New Roman" panose="02020603050405020304" pitchFamily="18" charset="0"/>
              </a:rPr>
              <a:t> identificazione</a:t>
            </a:r>
          </a:p>
          <a:p>
            <a:pPr eaLnBrk="1" hangingPunct="1">
              <a:buFontTx/>
              <a:buChar char="-"/>
            </a:pPr>
            <a:r>
              <a:rPr lang="it-IT" altLang="it-IT" b="0" dirty="0">
                <a:latin typeface="Times New Roman" panose="02020603050405020304" pitchFamily="18" charset="0"/>
                <a:cs typeface="Times New Roman" panose="02020603050405020304" pitchFamily="18" charset="0"/>
              </a:rPr>
              <a:t> descrizione</a:t>
            </a:r>
          </a:p>
          <a:p>
            <a:pPr eaLnBrk="1" hangingPunct="1">
              <a:buFontTx/>
              <a:buChar char="-"/>
            </a:pPr>
            <a:r>
              <a:rPr lang="it-IT" altLang="it-IT" b="0" dirty="0">
                <a:latin typeface="Times New Roman" panose="02020603050405020304" pitchFamily="18" charset="0"/>
                <a:cs typeface="Times New Roman" panose="02020603050405020304" pitchFamily="18" charset="0"/>
              </a:rPr>
              <a:t> rappresentazione</a:t>
            </a:r>
          </a:p>
          <a:p>
            <a:pPr marL="0" indent="0" eaLnBrk="1" hangingPunct="1">
              <a:buNone/>
            </a:pPr>
            <a:r>
              <a:rPr lang="it-IT" altLang="it-IT" b="0" dirty="0">
                <a:latin typeface="Times New Roman" panose="02020603050405020304" pitchFamily="18" charset="0"/>
                <a:cs typeface="Times New Roman" panose="02020603050405020304" pitchFamily="18" charset="0"/>
              </a:rPr>
              <a:t>Nella mappatura occorre considerare anche le attività eventualmente «esternalizzate» ad altre strutture pubbliche o private o miste, con particolare riferimento a:</a:t>
            </a:r>
          </a:p>
          <a:p>
            <a:pPr eaLnBrk="1" hangingPunct="1">
              <a:buFontTx/>
              <a:buChar char="-"/>
            </a:pPr>
            <a:r>
              <a:rPr lang="it-IT" altLang="it-IT" b="0" dirty="0">
                <a:latin typeface="Times New Roman" panose="02020603050405020304" pitchFamily="18" charset="0"/>
                <a:cs typeface="Times New Roman" panose="02020603050405020304" pitchFamily="18" charset="0"/>
              </a:rPr>
              <a:t> funzioni pubbliche [l’esternalizzazione di funzioni pubbliche non sarebbe ammessa in via generale]</a:t>
            </a:r>
          </a:p>
          <a:p>
            <a:pPr eaLnBrk="1" hangingPunct="1">
              <a:buFontTx/>
              <a:buChar char="-"/>
            </a:pPr>
            <a:r>
              <a:rPr lang="it-IT" altLang="it-IT" b="0" dirty="0">
                <a:latin typeface="Times New Roman" panose="02020603050405020304" pitchFamily="18" charset="0"/>
                <a:cs typeface="Times New Roman" panose="02020603050405020304" pitchFamily="18" charset="0"/>
              </a:rPr>
              <a:t> erogazione, a favore dell’amministrazione affidante, di attività strumentali</a:t>
            </a:r>
          </a:p>
          <a:p>
            <a:pPr eaLnBrk="1" hangingPunct="1">
              <a:buFontTx/>
              <a:buChar char="-"/>
            </a:pPr>
            <a:r>
              <a:rPr lang="it-IT" altLang="it-IT" b="0" dirty="0">
                <a:latin typeface="Times New Roman" panose="02020603050405020304" pitchFamily="18" charset="0"/>
                <a:cs typeface="Times New Roman" panose="02020603050405020304" pitchFamily="18" charset="0"/>
              </a:rPr>
              <a:t> erogazione, a favore della collettività, di servizi pubblici sia «di interesse generale», sia «di interesse economico generale», secondo le definizioni comunitarie</a:t>
            </a:r>
          </a:p>
        </p:txBody>
      </p:sp>
    </p:spTree>
    <p:extLst>
      <p:ext uri="{BB962C8B-B14F-4D97-AF65-F5344CB8AC3E}">
        <p14:creationId xmlns:p14="http://schemas.microsoft.com/office/powerpoint/2010/main" val="301917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 mappatura dei processi «esternalizzati»</a:t>
            </a:r>
          </a:p>
        </p:txBody>
      </p:sp>
      <p:sp>
        <p:nvSpPr>
          <p:cNvPr id="7" name="Rettangolo 6">
            <a:extLst>
              <a:ext uri="{FF2B5EF4-FFF2-40B4-BE49-F238E27FC236}">
                <a16:creationId xmlns:a16="http://schemas.microsoft.com/office/drawing/2014/main" id="{7E165878-202E-4745-A9F5-E8C2B3E74FD3}"/>
              </a:ext>
            </a:extLst>
          </p:cNvPr>
          <p:cNvSpPr/>
          <p:nvPr/>
        </p:nvSpPr>
        <p:spPr>
          <a:xfrm>
            <a:off x="457200" y="1268760"/>
            <a:ext cx="8435280" cy="3170099"/>
          </a:xfrm>
          <a:prstGeom prst="rect">
            <a:avLst/>
          </a:prstGeom>
        </p:spPr>
        <p:txBody>
          <a:bodyPr wrap="square">
            <a:spAutoFit/>
          </a:bodyPr>
          <a:lstStyle/>
          <a:p>
            <a:pPr marL="0" indent="0">
              <a:buNone/>
            </a:pPr>
            <a:r>
              <a:rPr lang="it-IT" altLang="it-IT" sz="2000" b="0" dirty="0">
                <a:latin typeface="Times New Roman" panose="02020603050405020304" pitchFamily="18" charset="0"/>
                <a:cs typeface="Times New Roman" panose="02020603050405020304" pitchFamily="18" charset="0"/>
              </a:rPr>
              <a:t>La mappatura  dei processi «esternalizzati» presenta ovvie difficoltà, in funzione anche del tempo trascorso dall’esternalizzazione, e – oltre a rispondere ad esigenze di completezza del PTPC – presenta l’indubbia utilità di verificare anche se ed in che modo l’ente continui ad avere l’effettiva «governance» dell’attività, con la possibilità di individuare i meccanismi di «recupero» nei tempi consentiti dallo strumento di esternalizzazione.</a:t>
            </a:r>
          </a:p>
          <a:p>
            <a:pPr marL="0" indent="0">
              <a:buNone/>
            </a:pPr>
            <a:r>
              <a:rPr lang="it-IT" altLang="it-IT" sz="2000" b="0" dirty="0">
                <a:latin typeface="Times New Roman" panose="02020603050405020304" pitchFamily="18" charset="0"/>
                <a:cs typeface="Times New Roman" panose="02020603050405020304" pitchFamily="18" charset="0"/>
              </a:rPr>
              <a:t>In questa mappatura si può utilizzare come punto di partenza, con le dovute cautele, la schematizzazione predisposta dal soggetto che svolge l’attività, verificando anche – come aree critiche – quelle relative ai rapporti tra i dirigenti/funzionari dell’Ente e quelli del soggetto esterno.</a:t>
            </a:r>
          </a:p>
        </p:txBody>
      </p:sp>
    </p:spTree>
    <p:extLst>
      <p:ext uri="{BB962C8B-B14F-4D97-AF65-F5344CB8AC3E}">
        <p14:creationId xmlns:p14="http://schemas.microsoft.com/office/powerpoint/2010/main" val="1669853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L’identificazione del processo</a:t>
            </a:r>
          </a:p>
        </p:txBody>
      </p:sp>
      <p:sp>
        <p:nvSpPr>
          <p:cNvPr id="2" name="Rettangolo 1">
            <a:extLst>
              <a:ext uri="{FF2B5EF4-FFF2-40B4-BE49-F238E27FC236}">
                <a16:creationId xmlns:a16="http://schemas.microsoft.com/office/drawing/2014/main" id="{E5A23BD6-1F38-4580-8B2B-47F843E2A34A}"/>
              </a:ext>
            </a:extLst>
          </p:cNvPr>
          <p:cNvSpPr/>
          <p:nvPr/>
        </p:nvSpPr>
        <p:spPr>
          <a:xfrm>
            <a:off x="323527" y="1268760"/>
            <a:ext cx="8390259" cy="5386090"/>
          </a:xfrm>
          <a:prstGeom prst="rect">
            <a:avLst/>
          </a:prstGeom>
        </p:spPr>
        <p:txBody>
          <a:bodyPr wrap="square">
            <a:spAutoFit/>
          </a:bodyPr>
          <a:lstStyle/>
          <a:p>
            <a:pPr marL="0" indent="0" eaLnBrk="1" hangingPunct="1">
              <a:buFont typeface="Wingdings 3" pitchFamily="18" charset="2"/>
              <a:buNone/>
            </a:pPr>
            <a:r>
              <a:rPr lang="it-IT" altLang="it-IT" b="0" dirty="0">
                <a:latin typeface="Times New Roman" panose="02020603050405020304" pitchFamily="18" charset="0"/>
                <a:cs typeface="Times New Roman" panose="02020603050405020304" pitchFamily="18" charset="0"/>
              </a:rPr>
              <a:t>L’identificazione dei processi deve avvenire non solo con un’analisi delle attività svolte dalla struttura e in genere considerate, ma anche con una comparazione con quelli individuati da strutture simili e la lista dei processi così ottenuta deve essere formata mediante aggregazione in base alle aree di rischio «generali» e «specifiche» cui si riferiscono.</a:t>
            </a:r>
          </a:p>
          <a:p>
            <a:pPr marL="0" indent="0" eaLnBrk="1" hangingPunct="1">
              <a:buFont typeface="Wingdings 3" pitchFamily="18" charset="2"/>
              <a:buNone/>
            </a:pPr>
            <a:r>
              <a:rPr lang="it-IT" altLang="it-IT" b="0" dirty="0">
                <a:latin typeface="Times New Roman" panose="02020603050405020304" pitchFamily="18" charset="0"/>
                <a:cs typeface="Times New Roman" panose="02020603050405020304" pitchFamily="18" charset="0"/>
              </a:rPr>
              <a:t>In questa attività è fondamentale la collaborazione dei soggetti preposti a quelle attività comuni a più processi (gestione flussi informatici, processi di acquisizione di entrate ed erogazione di spese </a:t>
            </a:r>
            <a:r>
              <a:rPr lang="it-IT" altLang="it-IT" b="0" dirty="0" err="1">
                <a:latin typeface="Times New Roman" panose="02020603050405020304" pitchFamily="18" charset="0"/>
                <a:cs typeface="Times New Roman" panose="02020603050405020304" pitchFamily="18" charset="0"/>
              </a:rPr>
              <a:t>etc</a:t>
            </a:r>
            <a:r>
              <a:rPr lang="it-IT" altLang="it-IT" b="0" dirty="0">
                <a:latin typeface="Times New Roman" panose="02020603050405020304" pitchFamily="18" charset="0"/>
                <a:cs typeface="Times New Roman" panose="02020603050405020304" pitchFamily="18" charset="0"/>
              </a:rPr>
              <a:t>)</a:t>
            </a:r>
          </a:p>
          <a:p>
            <a:pPr marL="0" indent="0" eaLnBrk="1" hangingPunct="1">
              <a:buFont typeface="Wingdings 3" pitchFamily="18" charset="2"/>
              <a:buNone/>
            </a:pPr>
            <a:r>
              <a:rPr lang="it-IT" altLang="it-IT" b="0" dirty="0">
                <a:latin typeface="Times New Roman" panose="02020603050405020304" pitchFamily="18" charset="0"/>
                <a:cs typeface="Times New Roman" panose="02020603050405020304" pitchFamily="18" charset="0"/>
              </a:rPr>
              <a:t>La Tabella 3 allegata al PNA 2019 facilita l’individuazione delle aree di rischio «generali» e «specifiche» con riferimento sia alle indicazioni contenute direttamente nella legge n. 190/2012, sia ai precedenti PNA.</a:t>
            </a:r>
          </a:p>
          <a:p>
            <a:pPr marL="0" indent="0" eaLnBrk="1" hangingPunct="1">
              <a:buFont typeface="Wingdings 3" pitchFamily="18" charset="2"/>
              <a:buNone/>
            </a:pPr>
            <a:r>
              <a:rPr lang="it-IT" altLang="it-IT" b="0" dirty="0">
                <a:latin typeface="Times New Roman" panose="02020603050405020304" pitchFamily="18" charset="0"/>
                <a:cs typeface="Times New Roman" panose="02020603050405020304" pitchFamily="18" charset="0"/>
              </a:rPr>
              <a:t>I contenuti della tabella non possono essere considerati come «completi», in quanto è onere di ciascuna amministrazione verificare in concreto l’esistenza di altri processi non già «catalogati», in particolare per quelle «amministrazioni» che non sono state oggetto di approfondimento in specifici PNA (strutture di promozione turistica o che espletano servizi turistici, aziende di valorizzazione del territorio). </a:t>
            </a:r>
          </a:p>
          <a:p>
            <a:pPr marL="0" indent="0" eaLnBrk="1" hangingPunct="1">
              <a:buFont typeface="Wingdings 3" pitchFamily="18" charset="2"/>
              <a:buNone/>
            </a:pPr>
            <a:r>
              <a:rPr lang="it-IT" altLang="it-IT" b="0" dirty="0">
                <a:latin typeface="Times New Roman" panose="02020603050405020304" pitchFamily="18" charset="0"/>
                <a:cs typeface="Times New Roman" panose="02020603050405020304" pitchFamily="18" charset="0"/>
              </a:rPr>
              <a:t> </a:t>
            </a:r>
          </a:p>
          <a:p>
            <a:pPr eaLnBrk="1" hangingPunct="1">
              <a:buFontTx/>
              <a:buChar char="-"/>
            </a:pPr>
            <a:endParaRPr lang="it-IT" altLang="it-IT" dirty="0">
              <a:latin typeface="Times New Roman" panose="02020603050405020304" pitchFamily="18" charset="0"/>
              <a:cs typeface="Times New Roman" panose="02020603050405020304" pitchFamily="18" charset="0"/>
            </a:endParaRPr>
          </a:p>
          <a:p>
            <a:pPr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02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L’analisi del contesto e l’individuazione dei settori e delle attività a rischio</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a:t>
            </a:r>
            <a:r>
              <a:rPr lang="it-IT" sz="2000" b="1" dirty="0">
                <a:latin typeface="Times New Roman" panose="02020603050405020304" pitchFamily="18" charset="0"/>
                <a:cs typeface="Times New Roman" panose="02020603050405020304" pitchFamily="18" charset="0"/>
              </a:rPr>
              <a:t>La mappatura e i registri delle attività di trattamento per la privacy</a:t>
            </a:r>
          </a:p>
        </p:txBody>
      </p:sp>
      <p:sp>
        <p:nvSpPr>
          <p:cNvPr id="2" name="Rettangolo 1">
            <a:extLst>
              <a:ext uri="{FF2B5EF4-FFF2-40B4-BE49-F238E27FC236}">
                <a16:creationId xmlns:a16="http://schemas.microsoft.com/office/drawing/2014/main" id="{E5A23BD6-1F38-4580-8B2B-47F843E2A34A}"/>
              </a:ext>
            </a:extLst>
          </p:cNvPr>
          <p:cNvSpPr/>
          <p:nvPr/>
        </p:nvSpPr>
        <p:spPr>
          <a:xfrm>
            <a:off x="323527" y="1268760"/>
            <a:ext cx="8390259" cy="1231106"/>
          </a:xfrm>
          <a:prstGeom prst="rect">
            <a:avLst/>
          </a:prstGeom>
        </p:spPr>
        <p:txBody>
          <a:bodyPr wrap="square">
            <a:spAutoFit/>
          </a:bodyPr>
          <a:lstStyle/>
          <a:p>
            <a:pPr marL="0" indent="0" eaLnBrk="1" hangingPunct="1">
              <a:buFont typeface="Wingdings 3" pitchFamily="18" charset="2"/>
              <a:buNone/>
            </a:pPr>
            <a:r>
              <a:rPr lang="it-IT" altLang="it-IT" b="0" dirty="0">
                <a:latin typeface="Times New Roman" panose="02020603050405020304" pitchFamily="18" charset="0"/>
                <a:cs typeface="Times New Roman" panose="02020603050405020304" pitchFamily="18" charset="0"/>
              </a:rPr>
              <a:t> </a:t>
            </a:r>
          </a:p>
          <a:p>
            <a:pPr marL="0" indent="0" eaLnBrk="1" hangingPunct="1">
              <a:buFont typeface="Wingdings 3" pitchFamily="18" charset="2"/>
              <a:buNone/>
            </a:pPr>
            <a:r>
              <a:rPr lang="it-IT" altLang="it-IT" b="0" dirty="0">
                <a:latin typeface="Times New Roman" panose="02020603050405020304" pitchFamily="18" charset="0"/>
                <a:cs typeface="Times New Roman" panose="02020603050405020304" pitchFamily="18" charset="0"/>
              </a:rPr>
              <a:t> </a:t>
            </a:r>
          </a:p>
          <a:p>
            <a:pPr eaLnBrk="1" hangingPunct="1">
              <a:buFontTx/>
              <a:buChar char="-"/>
            </a:pPr>
            <a:endParaRPr lang="it-IT" altLang="it-IT" dirty="0">
              <a:latin typeface="Times New Roman" panose="02020603050405020304" pitchFamily="18" charset="0"/>
              <a:cs typeface="Times New Roman" panose="02020603050405020304" pitchFamily="18" charset="0"/>
            </a:endParaRPr>
          </a:p>
          <a:p>
            <a:pPr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5" name="Rettangolo 4">
            <a:extLst>
              <a:ext uri="{FF2B5EF4-FFF2-40B4-BE49-F238E27FC236}">
                <a16:creationId xmlns:a16="http://schemas.microsoft.com/office/drawing/2014/main" id="{CED49CA0-E692-4AEB-84F9-73C9258B6A75}"/>
              </a:ext>
            </a:extLst>
          </p:cNvPr>
          <p:cNvSpPr/>
          <p:nvPr/>
        </p:nvSpPr>
        <p:spPr>
          <a:xfrm>
            <a:off x="457200" y="1268760"/>
            <a:ext cx="8256586" cy="3970318"/>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L’art. 30 del Regolamento UE  679/2016 (GDPR) prevede che ogni titolare del trattamento e, ove applicabile, il suo rappresentante tengono un registro delle attività di trattamento svolte sotto la propria responsabilità. Tale registro contiene una serie di informazioni dettagliatamente indicate tra cui nome e dati di contatto del titolare del trattamento,  finalità del trattamento, descrizione delle categorie di interessati e delle categorie di dati personali; descrizione generale delle misure di sicurezza tecniche e organizzative. </a:t>
            </a:r>
          </a:p>
          <a:p>
            <a:r>
              <a:rPr lang="it-IT" b="0" dirty="0">
                <a:latin typeface="Times New Roman" panose="02020603050405020304" pitchFamily="18" charset="0"/>
                <a:cs typeface="Times New Roman" panose="02020603050405020304" pitchFamily="18" charset="0"/>
              </a:rPr>
              <a:t>Per le amministrazioni di dimensioni consistenti, o che hanno procedimenti che interessano un numero consistente di destinatari potrebbe essere utile – ove non già istituito il registro – tener conto durante la mappatura anche dell’esigenza di tutela dei dati.</a:t>
            </a:r>
          </a:p>
          <a:p>
            <a:r>
              <a:rPr lang="it-IT" b="0" dirty="0">
                <a:latin typeface="Times New Roman" panose="02020603050405020304" pitchFamily="18" charset="0"/>
                <a:cs typeface="Times New Roman" panose="02020603050405020304" pitchFamily="18" charset="0"/>
              </a:rPr>
              <a:t>Il RPCT deve in ogni caso instaurare un intenso rapporto con il RPD, anche in relazione ai rischi connessi proprio alla gestione dei dati.</a:t>
            </a:r>
          </a:p>
          <a:p>
            <a:endParaRPr lang="it-IT" dirty="0"/>
          </a:p>
        </p:txBody>
      </p:sp>
    </p:spTree>
    <p:extLst>
      <p:ext uri="{BB962C8B-B14F-4D97-AF65-F5344CB8AC3E}">
        <p14:creationId xmlns:p14="http://schemas.microsoft.com/office/powerpoint/2010/main" val="3750728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 descrizione e la  rappresentazione del processo</a:t>
            </a:r>
          </a:p>
        </p:txBody>
      </p:sp>
      <p:sp>
        <p:nvSpPr>
          <p:cNvPr id="4" name="Rettangolo 3">
            <a:extLst>
              <a:ext uri="{FF2B5EF4-FFF2-40B4-BE49-F238E27FC236}">
                <a16:creationId xmlns:a16="http://schemas.microsoft.com/office/drawing/2014/main" id="{8F7C696C-E0A1-42EB-ADC9-14E86CFEC5A0}"/>
              </a:ext>
            </a:extLst>
          </p:cNvPr>
          <p:cNvSpPr/>
          <p:nvPr/>
        </p:nvSpPr>
        <p:spPr>
          <a:xfrm>
            <a:off x="467544" y="836712"/>
            <a:ext cx="8256586" cy="6186309"/>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Consiste in una breve ma completa descrizione delle modalità di svolgimento del processo, che consente di far emergere le criticità in funzione dei profili interni ed esterni che possono influire sul rischio di eventi corruttivi. Rilevano:</a:t>
            </a:r>
          </a:p>
          <a:p>
            <a:pPr>
              <a:buFontTx/>
              <a:buChar char="-"/>
            </a:pPr>
            <a:r>
              <a:rPr lang="it-IT" altLang="it-IT" b="0" dirty="0">
                <a:latin typeface="Times New Roman" panose="02020603050405020304" pitchFamily="18" charset="0"/>
                <a:cs typeface="Times New Roman" panose="02020603050405020304" pitchFamily="18" charset="0"/>
              </a:rPr>
              <a:t> denominazione del processo</a:t>
            </a:r>
          </a:p>
          <a:p>
            <a:pPr>
              <a:buFontTx/>
              <a:buChar char="-"/>
            </a:pPr>
            <a:r>
              <a:rPr lang="it-IT" altLang="it-IT" b="0" dirty="0">
                <a:latin typeface="Times New Roman" panose="02020603050405020304" pitchFamily="18" charset="0"/>
                <a:cs typeface="Times New Roman" panose="02020603050405020304" pitchFamily="18" charset="0"/>
              </a:rPr>
              <a:t> origine del processo</a:t>
            </a:r>
          </a:p>
          <a:p>
            <a:pPr>
              <a:buFontTx/>
              <a:buChar char="-"/>
            </a:pPr>
            <a:r>
              <a:rPr lang="it-IT" altLang="it-IT" b="0" dirty="0">
                <a:latin typeface="Times New Roman" panose="02020603050405020304" pitchFamily="18" charset="0"/>
                <a:cs typeface="Times New Roman" panose="02020603050405020304" pitchFamily="18" charset="0"/>
              </a:rPr>
              <a:t> risultato atteso</a:t>
            </a:r>
          </a:p>
          <a:p>
            <a:pPr>
              <a:buFontTx/>
              <a:buChar char="-"/>
            </a:pPr>
            <a:r>
              <a:rPr lang="it-IT" altLang="it-IT" b="0" dirty="0">
                <a:latin typeface="Times New Roman" panose="02020603050405020304" pitchFamily="18" charset="0"/>
                <a:cs typeface="Times New Roman" panose="02020603050405020304" pitchFamily="18" charset="0"/>
              </a:rPr>
              <a:t> fasi di attività per raggiungere il risultato</a:t>
            </a:r>
          </a:p>
          <a:p>
            <a:pPr>
              <a:buFontTx/>
              <a:buChar char="-"/>
            </a:pPr>
            <a:r>
              <a:rPr lang="it-IT" altLang="it-IT" b="0" dirty="0">
                <a:latin typeface="Times New Roman" panose="02020603050405020304" pitchFamily="18" charset="0"/>
                <a:cs typeface="Times New Roman" panose="02020603050405020304" pitchFamily="18" charset="0"/>
              </a:rPr>
              <a:t> strutture organizzative coinvolte</a:t>
            </a:r>
          </a:p>
          <a:p>
            <a:pPr>
              <a:buFontTx/>
              <a:buChar char="-"/>
            </a:pPr>
            <a:r>
              <a:rPr lang="it-IT" altLang="it-IT" b="0" dirty="0">
                <a:latin typeface="Times New Roman" panose="02020603050405020304" pitchFamily="18" charset="0"/>
                <a:cs typeface="Times New Roman" panose="02020603050405020304" pitchFamily="18" charset="0"/>
              </a:rPr>
              <a:t> tempistica </a:t>
            </a:r>
          </a:p>
          <a:p>
            <a:pPr>
              <a:buFontTx/>
              <a:buChar char="-"/>
            </a:pPr>
            <a:r>
              <a:rPr lang="it-IT" altLang="it-IT" b="0" dirty="0">
                <a:latin typeface="Times New Roman" panose="02020603050405020304" pitchFamily="18" charset="0"/>
                <a:cs typeface="Times New Roman" panose="02020603050405020304" pitchFamily="18" charset="0"/>
              </a:rPr>
              <a:t> vincoli normativi, regolamentari, organizzativi</a:t>
            </a:r>
          </a:p>
          <a:p>
            <a:pPr>
              <a:buFontTx/>
              <a:buChar char="-"/>
            </a:pPr>
            <a:r>
              <a:rPr lang="it-IT" altLang="it-IT" b="0" dirty="0">
                <a:latin typeface="Times New Roman" panose="02020603050405020304" pitchFamily="18" charset="0"/>
                <a:cs typeface="Times New Roman" panose="02020603050405020304" pitchFamily="18" charset="0"/>
              </a:rPr>
              <a:t> risorse disponibili</a:t>
            </a:r>
          </a:p>
          <a:p>
            <a:pPr>
              <a:buFontTx/>
              <a:buChar char="-"/>
            </a:pPr>
            <a:r>
              <a:rPr lang="it-IT" altLang="it-IT" b="0" dirty="0">
                <a:latin typeface="Times New Roman" panose="02020603050405020304" pitchFamily="18" charset="0"/>
                <a:cs typeface="Times New Roman" panose="02020603050405020304" pitchFamily="18" charset="0"/>
              </a:rPr>
              <a:t> utilizzazione di procedure informatizzate</a:t>
            </a:r>
          </a:p>
          <a:p>
            <a:pPr>
              <a:buFontTx/>
              <a:buChar char="-"/>
            </a:pPr>
            <a:r>
              <a:rPr lang="it-IT" altLang="it-IT" b="0" dirty="0">
                <a:latin typeface="Times New Roman" panose="02020603050405020304" pitchFamily="18" charset="0"/>
                <a:cs typeface="Times New Roman" panose="02020603050405020304" pitchFamily="18" charset="0"/>
              </a:rPr>
              <a:t> soggetti esterni alla P.A. coinvolti</a:t>
            </a:r>
          </a:p>
          <a:p>
            <a:pPr>
              <a:buFontTx/>
              <a:buChar char="-"/>
            </a:pPr>
            <a:r>
              <a:rPr lang="it-IT" altLang="it-IT" b="0" dirty="0">
                <a:latin typeface="Times New Roman" panose="02020603050405020304" pitchFamily="18" charset="0"/>
                <a:cs typeface="Times New Roman" panose="02020603050405020304" pitchFamily="18" charset="0"/>
              </a:rPr>
              <a:t> sistema dei controlli e tracciabilità</a:t>
            </a:r>
          </a:p>
          <a:p>
            <a:pPr>
              <a:buFontTx/>
              <a:buChar char="-"/>
            </a:pPr>
            <a:r>
              <a:rPr lang="it-IT" altLang="it-IT" b="0" dirty="0">
                <a:latin typeface="Times New Roman" panose="02020603050405020304" pitchFamily="18" charset="0"/>
                <a:cs typeface="Times New Roman" panose="02020603050405020304" pitchFamily="18" charset="0"/>
              </a:rPr>
              <a:t> interrelazioni con altri processi</a:t>
            </a:r>
          </a:p>
          <a:p>
            <a:endParaRPr lang="it-IT" altLang="it-IT" b="0" dirty="0">
              <a:latin typeface="Times New Roman" panose="02020603050405020304" pitchFamily="18" charset="0"/>
              <a:cs typeface="Times New Roman" panose="02020603050405020304" pitchFamily="18" charset="0"/>
            </a:endParaRPr>
          </a:p>
          <a:p>
            <a:r>
              <a:rPr lang="it-IT" altLang="it-IT" b="0" dirty="0">
                <a:latin typeface="Times New Roman" panose="02020603050405020304" pitchFamily="18" charset="0"/>
                <a:cs typeface="Times New Roman" panose="02020603050405020304" pitchFamily="18" charset="0"/>
              </a:rPr>
              <a:t>La fase finale della mappatura consiste in una sintesi rilevante sotto il profilo organizzativo, esemplificata nella «tabella 2» dell’Allegato I del PNA, da cui risultano evidenti le competenze e le loro interrelazioni.</a:t>
            </a:r>
          </a:p>
          <a:p>
            <a:pPr>
              <a:buFontTx/>
              <a:buChar char="-"/>
            </a:pPr>
            <a:endParaRPr lang="it-IT" b="0" dirty="0">
              <a:latin typeface="Times New Roman" panose="02020603050405020304" pitchFamily="18" charset="0"/>
              <a:cs typeface="Times New Roman" panose="02020603050405020304" pitchFamily="18" charset="0"/>
            </a:endParaRPr>
          </a:p>
          <a:p>
            <a:pPr>
              <a:buFontTx/>
              <a:buChar char="-"/>
            </a:pPr>
            <a:endParaRPr lang="it-IT" b="0" dirty="0">
              <a:latin typeface="Times New Roman" panose="02020603050405020304" pitchFamily="18" charset="0"/>
              <a:cs typeface="Times New Roman" panose="02020603050405020304" pitchFamily="18" charset="0"/>
            </a:endParaRPr>
          </a:p>
          <a:p>
            <a:pPr>
              <a:buFontTx/>
              <a:buChar char="-"/>
            </a:pPr>
            <a:endParaRPr lang="it-IT" b="0" dirty="0"/>
          </a:p>
        </p:txBody>
      </p:sp>
    </p:spTree>
    <p:extLst>
      <p:ext uri="{BB962C8B-B14F-4D97-AF65-F5344CB8AC3E}">
        <p14:creationId xmlns:p14="http://schemas.microsoft.com/office/powerpoint/2010/main" val="2909600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2B863968-BB5D-4F2F-965F-07CB88AB9FC3}"/>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La Tabella 2 esemplifica la modalità di rappresentazione del processo</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Processo     	  Fasi    		  Attività   	  Responsabilità</a:t>
            </a:r>
          </a:p>
          <a:p>
            <a:pPr marL="0" indent="0">
              <a:buNone/>
            </a:pPr>
            <a:r>
              <a:rPr lang="it-IT" sz="2000" dirty="0">
                <a:latin typeface="Times New Roman" panose="02020603050405020304" pitchFamily="18" charset="0"/>
                <a:cs typeface="Times New Roman" panose="02020603050405020304" pitchFamily="18" charset="0"/>
              </a:rPr>
              <a:t>                                   		  Attività                 Responsabilità</a:t>
            </a:r>
          </a:p>
          <a:p>
            <a:pPr marL="0" indent="0">
              <a:buNone/>
            </a:pPr>
            <a:r>
              <a:rPr lang="it-IT" sz="2000" dirty="0">
                <a:latin typeface="Times New Roman" panose="02020603050405020304" pitchFamily="18" charset="0"/>
                <a:cs typeface="Times New Roman" panose="02020603050405020304" pitchFamily="18" charset="0"/>
              </a:rPr>
              <a:t>Processo       	  Fasi      	  Attività 	  Responsabilità</a:t>
            </a:r>
          </a:p>
          <a:p>
            <a:pPr marL="0" indent="0">
              <a:buNone/>
            </a:pPr>
            <a:r>
              <a:rPr lang="it-IT" sz="2000" dirty="0">
                <a:latin typeface="Times New Roman" panose="02020603050405020304" pitchFamily="18" charset="0"/>
                <a:cs typeface="Times New Roman" panose="02020603050405020304" pitchFamily="18" charset="0"/>
              </a:rPr>
              <a:t>                                  		  Attività     	  Responsabilità</a:t>
            </a:r>
          </a:p>
          <a:p>
            <a:pPr marL="0" indent="0">
              <a:buNone/>
            </a:pPr>
            <a:r>
              <a:rPr lang="it-IT" sz="2000" dirty="0">
                <a:latin typeface="Times New Roman" panose="02020603050405020304" pitchFamily="18" charset="0"/>
                <a:cs typeface="Times New Roman" panose="02020603050405020304" pitchFamily="18" charset="0"/>
              </a:rPr>
              <a:t>Processo                 Fasi      	  Attività                 Responsabilità</a:t>
            </a:r>
          </a:p>
          <a:p>
            <a:pPr marL="0" indent="0">
              <a:buNone/>
            </a:pPr>
            <a:r>
              <a:rPr lang="it-IT" sz="2000" dirty="0">
                <a:latin typeface="Times New Roman" panose="02020603050405020304" pitchFamily="18" charset="0"/>
                <a:cs typeface="Times New Roman" panose="02020603050405020304" pitchFamily="18" charset="0"/>
              </a:rPr>
              <a:t>                                   		  Attività                 Responsabilità </a:t>
            </a:r>
          </a:p>
        </p:txBody>
      </p:sp>
      <p:sp>
        <p:nvSpPr>
          <p:cNvPr id="3" name="Titolo 2"/>
          <p:cNvSpPr>
            <a:spLocks noGrp="1"/>
          </p:cNvSpPr>
          <p:nvPr>
            <p:ph type="title"/>
          </p:nvPr>
        </p:nvSpPr>
        <p:spPr/>
        <p:txBody>
          <a:bodyPr/>
          <a:lstStyle/>
          <a:p>
            <a:r>
              <a:rPr lang="it-IT" sz="3200" b="1" dirty="0">
                <a:latin typeface="Times New Roman" panose="02020603050405020304" pitchFamily="18" charset="0"/>
                <a:cs typeface="Times New Roman" panose="02020603050405020304" pitchFamily="18" charset="0"/>
              </a:rPr>
              <a:t>La  rappresentazione del processo</a:t>
            </a:r>
            <a:r>
              <a:rPr lang="it-IT" dirty="0"/>
              <a:t> </a:t>
            </a:r>
            <a:endParaRPr lang="it-IT" sz="24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8F7C696C-E0A1-42EB-ADC9-14E86CFEC5A0}"/>
              </a:ext>
            </a:extLst>
          </p:cNvPr>
          <p:cNvSpPr/>
          <p:nvPr/>
        </p:nvSpPr>
        <p:spPr>
          <a:xfrm>
            <a:off x="467544" y="836712"/>
            <a:ext cx="8256586" cy="923330"/>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 </a:t>
            </a:r>
            <a:endParaRPr lang="it-IT" b="0" dirty="0">
              <a:latin typeface="Times New Roman" panose="02020603050405020304" pitchFamily="18" charset="0"/>
              <a:cs typeface="Times New Roman" panose="02020603050405020304" pitchFamily="18" charset="0"/>
            </a:endParaRPr>
          </a:p>
          <a:p>
            <a:pPr>
              <a:buFontTx/>
              <a:buChar char="-"/>
            </a:pPr>
            <a:endParaRPr lang="it-IT" b="0" dirty="0">
              <a:latin typeface="Times New Roman" panose="02020603050405020304" pitchFamily="18" charset="0"/>
              <a:cs typeface="Times New Roman" panose="02020603050405020304" pitchFamily="18" charset="0"/>
            </a:endParaRPr>
          </a:p>
          <a:p>
            <a:pPr>
              <a:buFontTx/>
              <a:buChar char="-"/>
            </a:pPr>
            <a:endParaRPr lang="it-IT" b="0" dirty="0"/>
          </a:p>
        </p:txBody>
      </p:sp>
    </p:spTree>
    <p:extLst>
      <p:ext uri="{BB962C8B-B14F-4D97-AF65-F5344CB8AC3E}">
        <p14:creationId xmlns:p14="http://schemas.microsoft.com/office/powerpoint/2010/main" val="3015337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 valutazione dei rischi</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2246769"/>
          </a:xfrm>
          <a:prstGeom prst="rect">
            <a:avLst/>
          </a:prstGeom>
        </p:spPr>
        <p:txBody>
          <a:bodyPr wrap="square">
            <a:spAutoFit/>
          </a:bodyPr>
          <a:lstStyle/>
          <a:p>
            <a:r>
              <a:rPr lang="it-IT" altLang="it-IT" sz="2000" b="0" dirty="0">
                <a:latin typeface="Times New Roman" panose="02020603050405020304" pitchFamily="18" charset="0"/>
                <a:cs typeface="Times New Roman" panose="02020603050405020304" pitchFamily="18" charset="0"/>
              </a:rPr>
              <a:t>Nella valutazione dei rischi si deve procedere all’identificazione, analisi e confronto dei rischi, per individuare le priorità di intervento e le possibili misure preventive/correttive.</a:t>
            </a:r>
          </a:p>
          <a:p>
            <a:r>
              <a:rPr lang="it-IT" altLang="it-IT" sz="2000" b="0" dirty="0">
                <a:latin typeface="Times New Roman" panose="02020603050405020304" pitchFamily="18" charset="0"/>
                <a:cs typeface="Times New Roman" panose="02020603050405020304" pitchFamily="18" charset="0"/>
              </a:rPr>
              <a:t>La valutazione si articola in tre fasi:</a:t>
            </a:r>
          </a:p>
          <a:p>
            <a:pPr>
              <a:buFontTx/>
              <a:buChar char="-"/>
            </a:pPr>
            <a:r>
              <a:rPr lang="it-IT" altLang="it-IT" sz="2000" b="0" dirty="0">
                <a:latin typeface="Times New Roman" panose="02020603050405020304" pitchFamily="18" charset="0"/>
                <a:cs typeface="Times New Roman" panose="02020603050405020304" pitchFamily="18" charset="0"/>
              </a:rPr>
              <a:t> identificazione</a:t>
            </a:r>
          </a:p>
          <a:p>
            <a:pPr>
              <a:buFontTx/>
              <a:buChar char="-"/>
            </a:pPr>
            <a:r>
              <a:rPr lang="it-IT" altLang="it-IT" sz="2000" b="0" dirty="0">
                <a:latin typeface="Times New Roman" panose="02020603050405020304" pitchFamily="18" charset="0"/>
                <a:cs typeface="Times New Roman" panose="02020603050405020304" pitchFamily="18" charset="0"/>
              </a:rPr>
              <a:t> analisi</a:t>
            </a:r>
          </a:p>
          <a:p>
            <a:pPr>
              <a:buFontTx/>
              <a:buChar char="-"/>
            </a:pPr>
            <a:r>
              <a:rPr lang="it-IT" altLang="it-IT" sz="2000" b="0" dirty="0">
                <a:latin typeface="Times New Roman" panose="02020603050405020304" pitchFamily="18" charset="0"/>
                <a:cs typeface="Times New Roman" panose="02020603050405020304" pitchFamily="18" charset="0"/>
              </a:rPr>
              <a:t> ponderazione</a:t>
            </a:r>
          </a:p>
        </p:txBody>
      </p:sp>
    </p:spTree>
    <p:extLst>
      <p:ext uri="{BB962C8B-B14F-4D97-AF65-F5344CB8AC3E}">
        <p14:creationId xmlns:p14="http://schemas.microsoft.com/office/powerpoint/2010/main" val="2140612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L’identificazione del rischio</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19"/>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L’identificazione dei rischi deve comprendere tutti gli eventi rischiosi, anche meramente ipotetici, che potrebbero verificarsi.</a:t>
            </a:r>
          </a:p>
          <a:p>
            <a:r>
              <a:rPr lang="it-IT" altLang="it-IT" b="0" dirty="0">
                <a:latin typeface="Times New Roman" panose="02020603050405020304" pitchFamily="18" charset="0"/>
                <a:cs typeface="Times New Roman" panose="02020603050405020304" pitchFamily="18" charset="0"/>
              </a:rPr>
              <a:t>A questo fine il percorso logico da seguire consiste in:</a:t>
            </a:r>
          </a:p>
          <a:p>
            <a:pPr>
              <a:buFontTx/>
              <a:buChar char="-"/>
            </a:pPr>
            <a:r>
              <a:rPr lang="it-IT" altLang="it-IT" b="0" dirty="0">
                <a:latin typeface="Times New Roman" panose="02020603050405020304" pitchFamily="18" charset="0"/>
                <a:cs typeface="Times New Roman" panose="02020603050405020304" pitchFamily="18" charset="0"/>
              </a:rPr>
              <a:t> definizione dell’oggetto di analisi</a:t>
            </a:r>
          </a:p>
          <a:p>
            <a:pPr>
              <a:buFontTx/>
              <a:buChar char="-"/>
            </a:pPr>
            <a:r>
              <a:rPr lang="it-IT" altLang="it-IT" b="0" dirty="0">
                <a:latin typeface="Times New Roman" panose="02020603050405020304" pitchFamily="18" charset="0"/>
                <a:cs typeface="Times New Roman" panose="02020603050405020304" pitchFamily="18" charset="0"/>
              </a:rPr>
              <a:t> definizione e selezione delle tecniche di identificazione e delle fonti informative</a:t>
            </a:r>
          </a:p>
          <a:p>
            <a:pPr>
              <a:buFontTx/>
              <a:buChar char="-"/>
            </a:pPr>
            <a:r>
              <a:rPr lang="it-IT" altLang="it-IT" b="0" dirty="0">
                <a:latin typeface="Times New Roman" panose="02020603050405020304" pitchFamily="18" charset="0"/>
                <a:cs typeface="Times New Roman" panose="02020603050405020304" pitchFamily="18" charset="0"/>
              </a:rPr>
              <a:t> individuazione dei rischi associabili all’oggetto di analisi e loro formalizzazione nel PTPC.</a:t>
            </a:r>
          </a:p>
          <a:p>
            <a:r>
              <a:rPr lang="it-IT" altLang="it-IT" b="0" dirty="0">
                <a:latin typeface="Times New Roman" panose="02020603050405020304" pitchFamily="18" charset="0"/>
                <a:cs typeface="Times New Roman" panose="02020603050405020304" pitchFamily="18" charset="0"/>
              </a:rPr>
              <a:t>L’analisi può prendere in considerazione l’intero processo o le sue singole fasi, motivando i mancati approfondimenti, alla luce anche del mancato verificarsi nel tempo di criticità. </a:t>
            </a:r>
          </a:p>
          <a:p>
            <a:r>
              <a:rPr lang="it-IT" altLang="it-IT" b="0" dirty="0">
                <a:latin typeface="Times New Roman" panose="02020603050405020304" pitchFamily="18" charset="0"/>
                <a:cs typeface="Times New Roman" panose="02020603050405020304" pitchFamily="18" charset="0"/>
              </a:rPr>
              <a:t>Nel caso di individuazione di una pluralità di eventi rischiosi è opportuno individuare i rischi con riferimento alle singole attività comprese nel processo, anche per definire misure differenziate ed azioni di monitoraggio specifiche.</a:t>
            </a:r>
          </a:p>
        </p:txBody>
      </p:sp>
    </p:spTree>
    <p:extLst>
      <p:ext uri="{BB962C8B-B14F-4D97-AF65-F5344CB8AC3E}">
        <p14:creationId xmlns:p14="http://schemas.microsoft.com/office/powerpoint/2010/main" val="2873082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Le tecniche per l’identificazione del rischio</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139321"/>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L’allegato indica le tecniche più diffuse per l’identificazione del rischio:</a:t>
            </a:r>
          </a:p>
          <a:p>
            <a:pPr>
              <a:buFontTx/>
              <a:buChar char="-"/>
            </a:pPr>
            <a:r>
              <a:rPr lang="it-IT" altLang="it-IT" b="0" dirty="0">
                <a:latin typeface="Times New Roman" panose="02020603050405020304" pitchFamily="18" charset="0"/>
                <a:cs typeface="Times New Roman" panose="02020603050405020304" pitchFamily="18" charset="0"/>
              </a:rPr>
              <a:t> la prompt list, che consiste in un elenco dettagliato di potenziali eventi rischiosi standard per diversi settori di attività o per diversi professi che costituisce una base di partenza per gli approfondimenti da parte dei responsabili delle unità operative e del RPCT</a:t>
            </a:r>
          </a:p>
          <a:p>
            <a:pPr>
              <a:buFontTx/>
              <a:buChar char="-"/>
            </a:pPr>
            <a:r>
              <a:rPr lang="it-IT" altLang="it-IT" b="0" dirty="0">
                <a:latin typeface="Times New Roman" panose="02020603050405020304" pitchFamily="18" charset="0"/>
                <a:cs typeface="Times New Roman" panose="02020603050405020304" pitchFamily="18" charset="0"/>
              </a:rPr>
              <a:t> l’analisi dell’esperienza passata</a:t>
            </a:r>
          </a:p>
          <a:p>
            <a:pPr>
              <a:buFontTx/>
              <a:buChar char="-"/>
            </a:pPr>
            <a:r>
              <a:rPr lang="it-IT" altLang="it-IT" b="0" dirty="0">
                <a:latin typeface="Times New Roman" panose="02020603050405020304" pitchFamily="18" charset="0"/>
                <a:cs typeface="Times New Roman" panose="02020603050405020304" pitchFamily="18" charset="0"/>
              </a:rPr>
              <a:t> la check list, cioè una lista di controllo finalizzata ad individuare gli elementi significativi di processo o delle sue attività per far emergere le criticità</a:t>
            </a:r>
          </a:p>
          <a:p>
            <a:pPr>
              <a:buFontTx/>
              <a:buChar char="-"/>
            </a:pPr>
            <a:r>
              <a:rPr lang="it-IT" altLang="it-IT" b="0" dirty="0">
                <a:latin typeface="Times New Roman" panose="02020603050405020304" pitchFamily="18" charset="0"/>
                <a:cs typeface="Times New Roman" panose="02020603050405020304" pitchFamily="18" charset="0"/>
              </a:rPr>
              <a:t> le interviste ed i workshop (questionari, interviste informali ,il dibattito)</a:t>
            </a:r>
          </a:p>
          <a:p>
            <a:pPr>
              <a:buFontTx/>
              <a:buChar char="-"/>
            </a:pPr>
            <a:r>
              <a:rPr lang="it-IT" altLang="it-IT" b="0" dirty="0">
                <a:latin typeface="Times New Roman" panose="02020603050405020304" pitchFamily="18" charset="0"/>
                <a:cs typeface="Times New Roman" panose="02020603050405020304" pitchFamily="18" charset="0"/>
              </a:rPr>
              <a:t> l’analisi del flusso di processo: attraverso la rappresentazione grafica si individuano  più agevolmente i momenti critici</a:t>
            </a:r>
          </a:p>
        </p:txBody>
      </p:sp>
    </p:spTree>
    <p:extLst>
      <p:ext uri="{BB962C8B-B14F-4D97-AF65-F5344CB8AC3E}">
        <p14:creationId xmlns:p14="http://schemas.microsoft.com/office/powerpoint/2010/main" val="2796200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L’analisi delle fonti informative</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68760"/>
            <a:ext cx="8345046" cy="4001095"/>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Tra le fonti informative rilevanti:</a:t>
            </a:r>
          </a:p>
          <a:p>
            <a:pPr>
              <a:buFontTx/>
              <a:buChar char="-"/>
            </a:pPr>
            <a:r>
              <a:rPr lang="it-IT" altLang="it-IT" b="0" dirty="0">
                <a:latin typeface="Times New Roman" panose="02020603050405020304" pitchFamily="18" charset="0"/>
                <a:cs typeface="Times New Roman" panose="02020603050405020304" pitchFamily="18" charset="0"/>
              </a:rPr>
              <a:t> le risultanze dell’analisi del contesto esterno ed interno</a:t>
            </a:r>
          </a:p>
          <a:p>
            <a:pPr>
              <a:buFontTx/>
              <a:buChar char="-"/>
            </a:pPr>
            <a:r>
              <a:rPr lang="it-IT" altLang="it-IT" b="0" dirty="0">
                <a:latin typeface="Times New Roman" panose="02020603050405020304" pitchFamily="18" charset="0"/>
                <a:cs typeface="Times New Roman" panose="02020603050405020304" pitchFamily="18" charset="0"/>
              </a:rPr>
              <a:t> le risultanze dell’analisi della mappatura dei processi</a:t>
            </a:r>
          </a:p>
          <a:p>
            <a:pPr>
              <a:buFontTx/>
              <a:buChar char="-"/>
            </a:pPr>
            <a:r>
              <a:rPr lang="it-IT" altLang="it-IT" b="0" dirty="0">
                <a:latin typeface="Times New Roman" panose="02020603050405020304" pitchFamily="18" charset="0"/>
                <a:cs typeface="Times New Roman" panose="02020603050405020304" pitchFamily="18" charset="0"/>
              </a:rPr>
              <a:t> l’analisi di eventuali casi giudiziari o episodi di corruzione o cattiva gestione</a:t>
            </a:r>
          </a:p>
          <a:p>
            <a:pPr>
              <a:buFontTx/>
              <a:buChar char="-"/>
            </a:pPr>
            <a:r>
              <a:rPr lang="it-IT" altLang="it-IT" b="0" dirty="0">
                <a:latin typeface="Times New Roman" panose="02020603050405020304" pitchFamily="18" charset="0"/>
                <a:cs typeface="Times New Roman" panose="02020603050405020304" pitchFamily="18" charset="0"/>
              </a:rPr>
              <a:t> incontri con i responsabili degli uffici o il personale che abbia conoscenza diretta dei processi e delle relative criticità</a:t>
            </a:r>
          </a:p>
          <a:p>
            <a:pPr>
              <a:buFontTx/>
              <a:buChar char="-"/>
            </a:pPr>
            <a:r>
              <a:rPr lang="it-IT" altLang="it-IT" b="0" dirty="0">
                <a:latin typeface="Times New Roman" panose="02020603050405020304" pitchFamily="18" charset="0"/>
                <a:cs typeface="Times New Roman" panose="02020603050405020304" pitchFamily="18" charset="0"/>
              </a:rPr>
              <a:t> le risultanze del monitoraggio sia del RPCT sia di altre strutture di controllo interno</a:t>
            </a:r>
          </a:p>
          <a:p>
            <a:pPr>
              <a:buFontTx/>
              <a:buChar char="-"/>
            </a:pPr>
            <a:r>
              <a:rPr lang="it-IT" altLang="it-IT" b="0" dirty="0">
                <a:latin typeface="Times New Roman" panose="02020603050405020304" pitchFamily="18" charset="0"/>
                <a:cs typeface="Times New Roman" panose="02020603050405020304" pitchFamily="18" charset="0"/>
              </a:rPr>
              <a:t> le segnalazioni di illeciti ricevute</a:t>
            </a:r>
          </a:p>
          <a:p>
            <a:pPr>
              <a:buFontTx/>
              <a:buChar char="-"/>
            </a:pPr>
            <a:r>
              <a:rPr lang="it-IT" altLang="it-IT" b="0" dirty="0">
                <a:latin typeface="Times New Roman" panose="02020603050405020304" pitchFamily="18" charset="0"/>
                <a:cs typeface="Times New Roman" panose="02020603050405020304" pitchFamily="18" charset="0"/>
              </a:rPr>
              <a:t> le esemplificazioni dell’ANAC</a:t>
            </a:r>
          </a:p>
          <a:p>
            <a:pPr>
              <a:buFontTx/>
              <a:buChar char="-"/>
            </a:pPr>
            <a:r>
              <a:rPr lang="it-IT" altLang="it-IT" b="0" dirty="0">
                <a:latin typeface="Times New Roman" panose="02020603050405020304" pitchFamily="18" charset="0"/>
                <a:cs typeface="Times New Roman" panose="02020603050405020304" pitchFamily="18" charset="0"/>
              </a:rPr>
              <a:t> il registro dei rischi di altre amministrazioni simili </a:t>
            </a:r>
          </a:p>
          <a:p>
            <a:r>
              <a:rPr lang="it-IT" altLang="it-IT" b="0" dirty="0">
                <a:latin typeface="Times New Roman" panose="02020603050405020304" pitchFamily="18" charset="0"/>
                <a:cs typeface="Times New Roman" panose="02020603050405020304" pitchFamily="18" charset="0"/>
              </a:rPr>
              <a:t>Il PTPC deve contenere indicazioni sulle tecniche e sulle fonti informative utilizzate.</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0884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29591D6-0802-4270-A1CC-C104869E29E7}"/>
              </a:ext>
            </a:extLst>
          </p:cNvPr>
          <p:cNvSpPr>
            <a:spLocks noGrp="1"/>
          </p:cNvSpPr>
          <p:nvPr>
            <p:ph sz="quarter" idx="1"/>
          </p:nvPr>
        </p:nvSpPr>
        <p:spPr/>
        <p:txBody>
          <a:bodyPr/>
          <a:lstStyle/>
          <a:p>
            <a:pPr marL="0" indent="0">
              <a:buNone/>
            </a:pPr>
            <a:r>
              <a:rPr lang="it-IT" altLang="it-IT" sz="1800" dirty="0">
                <a:latin typeface="Times New Roman" panose="02020603050405020304" pitchFamily="18" charset="0"/>
                <a:cs typeface="Times New Roman" panose="02020603050405020304" pitchFamily="18" charset="0"/>
              </a:rPr>
              <a:t>Al termine di questa fase darà quindi predisposta  una tabella riassuntiva che renderà evidente il risultato:</a:t>
            </a:r>
          </a:p>
          <a:p>
            <a:r>
              <a:rPr lang="it-IT" altLang="it-IT" sz="1800" dirty="0">
                <a:latin typeface="Times New Roman" panose="02020603050405020304" pitchFamily="18" charset="0"/>
                <a:cs typeface="Times New Roman" panose="02020603050405020304" pitchFamily="18" charset="0"/>
              </a:rPr>
              <a:t> Processo A			Evento rischioso 1</a:t>
            </a:r>
          </a:p>
          <a:p>
            <a:r>
              <a:rPr lang="it-IT" altLang="it-IT" sz="1800" dirty="0">
                <a:latin typeface="Times New Roman" panose="02020603050405020304" pitchFamily="18" charset="0"/>
                <a:cs typeface="Times New Roman" panose="02020603050405020304" pitchFamily="18" charset="0"/>
              </a:rPr>
              <a:t>				Evento rischioso 2</a:t>
            </a:r>
          </a:p>
          <a:p>
            <a:r>
              <a:rPr lang="it-IT" altLang="it-IT" sz="1800" dirty="0">
                <a:latin typeface="Times New Roman" panose="02020603050405020304" pitchFamily="18" charset="0"/>
                <a:cs typeface="Times New Roman" panose="02020603050405020304" pitchFamily="18" charset="0"/>
              </a:rPr>
              <a:t>				Evento rischioso 3</a:t>
            </a:r>
          </a:p>
          <a:p>
            <a:endParaRPr lang="it-IT" altLang="it-IT" sz="1800" dirty="0">
              <a:latin typeface="Times New Roman" panose="02020603050405020304" pitchFamily="18" charset="0"/>
              <a:cs typeface="Times New Roman" panose="02020603050405020304" pitchFamily="18" charset="0"/>
            </a:endParaRPr>
          </a:p>
          <a:p>
            <a:r>
              <a:rPr lang="it-IT" altLang="it-IT" sz="1800" dirty="0">
                <a:latin typeface="Times New Roman" panose="02020603050405020304" pitchFamily="18" charset="0"/>
                <a:cs typeface="Times New Roman" panose="02020603050405020304" pitchFamily="18" charset="0"/>
              </a:rPr>
              <a:t>Processo B 			Evento rischioso 1</a:t>
            </a:r>
          </a:p>
          <a:p>
            <a:r>
              <a:rPr lang="it-IT" altLang="it-IT" sz="1800" dirty="0">
                <a:latin typeface="Times New Roman" panose="02020603050405020304" pitchFamily="18" charset="0"/>
                <a:cs typeface="Times New Roman" panose="02020603050405020304" pitchFamily="18" charset="0"/>
              </a:rPr>
              <a:t>				Evento rischioso 2</a:t>
            </a:r>
          </a:p>
          <a:p>
            <a:endParaRPr lang="it-IT" altLang="it-IT" sz="1800" dirty="0">
              <a:latin typeface="Times New Roman" panose="02020603050405020304" pitchFamily="18" charset="0"/>
              <a:cs typeface="Times New Roman" panose="02020603050405020304" pitchFamily="18" charset="0"/>
            </a:endParaRPr>
          </a:p>
          <a:p>
            <a:r>
              <a:rPr lang="it-IT" altLang="it-IT" sz="1800" dirty="0">
                <a:latin typeface="Times New Roman" panose="02020603050405020304" pitchFamily="18" charset="0"/>
                <a:cs typeface="Times New Roman" panose="02020603050405020304" pitchFamily="18" charset="0"/>
              </a:rPr>
              <a:t>Processo C			Evento rischioso 1</a:t>
            </a:r>
          </a:p>
          <a:p>
            <a:r>
              <a:rPr lang="it-IT" altLang="it-IT" sz="1800" dirty="0">
                <a:latin typeface="Times New Roman" panose="02020603050405020304" pitchFamily="18" charset="0"/>
                <a:cs typeface="Times New Roman" panose="02020603050405020304" pitchFamily="18" charset="0"/>
              </a:rPr>
              <a:t>				Evento rischioso 2</a:t>
            </a:r>
          </a:p>
          <a:p>
            <a:r>
              <a:rPr lang="it-IT" altLang="it-IT" sz="1800" dirty="0">
                <a:latin typeface="Times New Roman" panose="02020603050405020304" pitchFamily="18" charset="0"/>
                <a:cs typeface="Times New Roman" panose="02020603050405020304" pitchFamily="18" charset="0"/>
              </a:rPr>
              <a:t>				Evento rischioso 3</a:t>
            </a:r>
          </a:p>
          <a:p>
            <a:r>
              <a:rPr lang="it-IT" altLang="it-IT" sz="1800" dirty="0">
                <a:latin typeface="Times New Roman" panose="02020603050405020304" pitchFamily="18" charset="0"/>
                <a:cs typeface="Times New Roman" panose="02020603050405020304" pitchFamily="18" charset="0"/>
              </a:rPr>
              <a:t>				Evento rischioso 4</a:t>
            </a:r>
            <a:endParaRPr lang="it-IT" sz="1800" dirty="0"/>
          </a:p>
        </p:txBody>
      </p:sp>
      <p:sp>
        <p:nvSpPr>
          <p:cNvPr id="3" name="Titolo 2">
            <a:extLst>
              <a:ext uri="{FF2B5EF4-FFF2-40B4-BE49-F238E27FC236}">
                <a16:creationId xmlns:a16="http://schemas.microsoft.com/office/drawing/2014/main" id="{FB1FE3D1-D678-42DE-9270-309F61432085}"/>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Il risultato dell’individuazione dei rischi</a:t>
            </a:r>
          </a:p>
        </p:txBody>
      </p:sp>
    </p:spTree>
    <p:extLst>
      <p:ext uri="{BB962C8B-B14F-4D97-AF65-F5344CB8AC3E}">
        <p14:creationId xmlns:p14="http://schemas.microsoft.com/office/powerpoint/2010/main" val="30076709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D5DFCF4-0422-4A4E-9371-83673223B068}"/>
              </a:ext>
            </a:extLst>
          </p:cNvPr>
          <p:cNvSpPr>
            <a:spLocks noGrp="1"/>
          </p:cNvSpPr>
          <p:nvPr>
            <p:ph sz="quarter" idx="1"/>
          </p:nvPr>
        </p:nvSpPr>
        <p:spPr/>
        <p:txBody>
          <a:bodyPr/>
          <a:lstStyle/>
          <a:p>
            <a:pPr marL="0" indent="0">
              <a:buNone/>
            </a:pPr>
            <a:r>
              <a:rPr lang="it-IT" altLang="it-IT" sz="2000" dirty="0">
                <a:latin typeface="Times New Roman" panose="02020603050405020304" pitchFamily="18" charset="0"/>
                <a:cs typeface="Times New Roman" panose="02020603050405020304" pitchFamily="18" charset="0"/>
              </a:rPr>
              <a:t>L’analisi del rischio ha il duplice obiettivo di:</a:t>
            </a:r>
          </a:p>
          <a:p>
            <a:pPr>
              <a:buFontTx/>
              <a:buChar char="-"/>
            </a:pPr>
            <a:r>
              <a:rPr lang="it-IT" altLang="it-IT" sz="2000" dirty="0">
                <a:latin typeface="Times New Roman" panose="02020603050405020304" pitchFamily="18" charset="0"/>
                <a:cs typeface="Times New Roman" panose="02020603050405020304" pitchFamily="18" charset="0"/>
              </a:rPr>
              <a:t>analizzare i fattori che possono determinare la corruzione, per pervenire ad una individuazione più approfondita degli eventi rischiosi identificati nella fase precedente</a:t>
            </a:r>
          </a:p>
          <a:p>
            <a:pPr>
              <a:buFontTx/>
              <a:buChar char="-"/>
            </a:pPr>
            <a:r>
              <a:rPr lang="it-IT" altLang="it-IT" sz="2000" dirty="0">
                <a:latin typeface="Times New Roman" panose="02020603050405020304" pitchFamily="18" charset="0"/>
                <a:cs typeface="Times New Roman" panose="02020603050405020304" pitchFamily="18" charset="0"/>
              </a:rPr>
              <a:t>stimare il livello di esposizione al rischio del processo e delle attività che  comprende</a:t>
            </a:r>
          </a:p>
          <a:p>
            <a:endParaRPr lang="it-IT" dirty="0"/>
          </a:p>
        </p:txBody>
      </p:sp>
      <p:sp>
        <p:nvSpPr>
          <p:cNvPr id="3" name="Titolo 2">
            <a:extLst>
              <a:ext uri="{FF2B5EF4-FFF2-40B4-BE49-F238E27FC236}">
                <a16:creationId xmlns:a16="http://schemas.microsoft.com/office/drawing/2014/main" id="{B417144D-4A83-45BC-819B-E45B97CA7CFF}"/>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L’analisi del rischio</a:t>
            </a:r>
          </a:p>
        </p:txBody>
      </p:sp>
    </p:spTree>
    <p:extLst>
      <p:ext uri="{BB962C8B-B14F-4D97-AF65-F5344CB8AC3E}">
        <p14:creationId xmlns:p14="http://schemas.microsoft.com/office/powerpoint/2010/main" val="217286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L’analisi dei «fattori abilitanti»</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68760"/>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416320"/>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Nell’analisi dei fattori che possono favorire comportamenti scorretti o illeciti si può fare riferimento a:</a:t>
            </a:r>
          </a:p>
          <a:p>
            <a:pPr>
              <a:buFontTx/>
              <a:buChar char="-"/>
            </a:pPr>
            <a:r>
              <a:rPr lang="it-IT" altLang="it-IT" b="0" dirty="0">
                <a:latin typeface="Times New Roman" panose="02020603050405020304" pitchFamily="18" charset="0"/>
                <a:cs typeface="Times New Roman" panose="02020603050405020304" pitchFamily="18" charset="0"/>
              </a:rPr>
              <a:t> mancanza di misure di trattamento del rischio o mancata attuazione delle misure previste</a:t>
            </a:r>
          </a:p>
          <a:p>
            <a:pPr>
              <a:buFontTx/>
              <a:buChar char="-"/>
            </a:pPr>
            <a:r>
              <a:rPr lang="it-IT" altLang="it-IT" b="0" dirty="0">
                <a:latin typeface="Times New Roman" panose="02020603050405020304" pitchFamily="18" charset="0"/>
                <a:cs typeface="Times New Roman" panose="02020603050405020304" pitchFamily="18" charset="0"/>
              </a:rPr>
              <a:t> mancanza di trasparenza</a:t>
            </a:r>
          </a:p>
          <a:p>
            <a:pPr>
              <a:buFontTx/>
              <a:buChar char="-"/>
            </a:pPr>
            <a:r>
              <a:rPr lang="it-IT" altLang="it-IT" b="0" dirty="0">
                <a:latin typeface="Times New Roman" panose="02020603050405020304" pitchFamily="18" charset="0"/>
                <a:cs typeface="Times New Roman" panose="02020603050405020304" pitchFamily="18" charset="0"/>
              </a:rPr>
              <a:t> eccessiva regolamentazione, complessità e scarsa chiarezza della normativa</a:t>
            </a:r>
          </a:p>
          <a:p>
            <a:pPr>
              <a:buFontTx/>
              <a:buChar char="-"/>
            </a:pPr>
            <a:r>
              <a:rPr lang="it-IT" altLang="it-IT" b="0" dirty="0">
                <a:latin typeface="Times New Roman" panose="02020603050405020304" pitchFamily="18" charset="0"/>
                <a:cs typeface="Times New Roman" panose="02020603050405020304" pitchFamily="18" charset="0"/>
              </a:rPr>
              <a:t> esercizio prolungato e/o esclusivo della responsabilità di un processo da parte di pochi soggetti o di uno solo</a:t>
            </a:r>
          </a:p>
          <a:p>
            <a:pPr>
              <a:buFontTx/>
              <a:buChar char="-"/>
            </a:pPr>
            <a:r>
              <a:rPr lang="it-IT" altLang="it-IT" b="0" dirty="0">
                <a:latin typeface="Times New Roman" panose="02020603050405020304" pitchFamily="18" charset="0"/>
                <a:cs typeface="Times New Roman" panose="02020603050405020304" pitchFamily="18" charset="0"/>
              </a:rPr>
              <a:t> scarsa responsabilizzazione interna</a:t>
            </a:r>
          </a:p>
          <a:p>
            <a:pPr>
              <a:buFontTx/>
              <a:buChar char="-"/>
            </a:pPr>
            <a:r>
              <a:rPr lang="it-IT" altLang="it-IT" b="0" dirty="0">
                <a:latin typeface="Times New Roman" panose="02020603050405020304" pitchFamily="18" charset="0"/>
                <a:cs typeface="Times New Roman" panose="02020603050405020304" pitchFamily="18" charset="0"/>
              </a:rPr>
              <a:t> inadeguatezza o assenza di competenze del personale addetto alle fasi del processo</a:t>
            </a:r>
          </a:p>
          <a:p>
            <a:pPr>
              <a:buFontTx/>
              <a:buChar char="-"/>
            </a:pPr>
            <a:r>
              <a:rPr lang="it-IT" altLang="it-IT" b="0" dirty="0">
                <a:latin typeface="Times New Roman" panose="02020603050405020304" pitchFamily="18" charset="0"/>
                <a:cs typeface="Times New Roman" panose="02020603050405020304" pitchFamily="18" charset="0"/>
              </a:rPr>
              <a:t> inadeguata diffusione della cultura della legalità</a:t>
            </a:r>
          </a:p>
          <a:p>
            <a:pPr>
              <a:buFontTx/>
              <a:buChar char="-"/>
            </a:pPr>
            <a:r>
              <a:rPr lang="it-IT" altLang="it-IT" b="0" dirty="0">
                <a:latin typeface="Times New Roman" panose="02020603050405020304" pitchFamily="18" charset="0"/>
                <a:cs typeface="Times New Roman" panose="02020603050405020304" pitchFamily="18" charset="0"/>
              </a:rPr>
              <a:t> mancata realizzazione effettiva della separazione tra politica ed amministrazione</a:t>
            </a:r>
          </a:p>
        </p:txBody>
      </p:sp>
    </p:spTree>
    <p:extLst>
      <p:ext uri="{BB962C8B-B14F-4D97-AF65-F5344CB8AC3E}">
        <p14:creationId xmlns:p14="http://schemas.microsoft.com/office/powerpoint/2010/main" val="1264081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Il sistema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231/2001 – che si applica «agli enti forniti di personalità giuridica e alle società e associazioni anche prive di personalità giuridica» – è preordinato ad evitare che amministratori e dirigenti della struttura commettano reati nell’interesse della struttura o da cui questa stessa possa trarre vantaggio senza uno specifico riferimento ai reati di tipo «corruttivo»,  e quindi  riguarda anche reati di diversa natura: in materia di ambiente, sicurezza sul lavoro etc.</a:t>
            </a:r>
          </a:p>
          <a:p>
            <a:pPr marL="0" indent="0">
              <a:buNone/>
            </a:pPr>
            <a:r>
              <a:rPr lang="it-IT" sz="1800" dirty="0">
                <a:latin typeface="Times New Roman" panose="02020603050405020304" pitchFamily="18" charset="0"/>
                <a:cs typeface="Times New Roman" panose="02020603050405020304" pitchFamily="18" charset="0"/>
              </a:rPr>
              <a:t>In questa logica assume particolare rilevanza il modello organizzativo della struttura, in quanto questo, con i suoi contenuti concreti,  determina o meno la responsabilità della struttura stessa.  Di qui l’importanza di analizzare il «contesto interno».</a:t>
            </a:r>
          </a:p>
          <a:p>
            <a:pPr marL="0" indent="0">
              <a:buNone/>
            </a:pPr>
            <a:r>
              <a:rPr lang="it-IT" sz="1800" dirty="0">
                <a:latin typeface="Times New Roman" panose="02020603050405020304" pitchFamily="18" charset="0"/>
                <a:cs typeface="Times New Roman" panose="02020603050405020304" pitchFamily="18" charset="0"/>
              </a:rPr>
              <a:t>Il «contesto esterno» in questo approccio riveste una minore rilevanza in quanto viene in considerazione solo per gli aspetti che possono incidere direttamente sui comportamenti dei soggetti che operano per l’Ente.</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Il sistema del </a:t>
            </a:r>
            <a:r>
              <a:rPr lang="it-IT" sz="2400" b="1" dirty="0" err="1">
                <a:latin typeface="Times New Roman" panose="02020603050405020304" pitchFamily="18" charset="0"/>
                <a:cs typeface="Times New Roman" panose="02020603050405020304" pitchFamily="18" charset="0"/>
              </a:rPr>
              <a:t>DLgs</a:t>
            </a:r>
            <a:r>
              <a:rPr lang="it-IT" sz="2400" b="1" dirty="0">
                <a:latin typeface="Times New Roman" panose="02020603050405020304" pitchFamily="18" charset="0"/>
                <a:cs typeface="Times New Roman" panose="02020603050405020304" pitchFamily="18" charset="0"/>
              </a:rPr>
              <a:t>  231/2001</a:t>
            </a:r>
          </a:p>
        </p:txBody>
      </p:sp>
    </p:spTree>
    <p:extLst>
      <p:ext uri="{BB962C8B-B14F-4D97-AF65-F5344CB8AC3E}">
        <p14:creationId xmlns:p14="http://schemas.microsoft.com/office/powerpoint/2010/main" val="17811501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 stima e ponderazione del livello di esposizione al rischio</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68760"/>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9" name="Rettangolo 8">
            <a:extLst>
              <a:ext uri="{FF2B5EF4-FFF2-40B4-BE49-F238E27FC236}">
                <a16:creationId xmlns:a16="http://schemas.microsoft.com/office/drawing/2014/main" id="{062C861A-E6A1-4819-8E87-B06206177BA2}"/>
              </a:ext>
            </a:extLst>
          </p:cNvPr>
          <p:cNvSpPr/>
          <p:nvPr/>
        </p:nvSpPr>
        <p:spPr>
          <a:xfrm>
            <a:off x="399820" y="1036117"/>
            <a:ext cx="8344359" cy="4770537"/>
          </a:xfrm>
          <a:prstGeom prst="rect">
            <a:avLst/>
          </a:prstGeom>
        </p:spPr>
        <p:txBody>
          <a:bodyPr wrap="square">
            <a:spAutoFit/>
          </a:bodyPr>
          <a:lstStyle/>
          <a:p>
            <a:r>
              <a:rPr lang="it-IT" altLang="it-IT" sz="1600" b="0" dirty="0">
                <a:latin typeface="Times New Roman" panose="02020603050405020304" pitchFamily="18" charset="0"/>
                <a:cs typeface="Times New Roman" panose="02020603050405020304" pitchFamily="18" charset="0"/>
              </a:rPr>
              <a:t>L’allegato 1 contiene una nuova metodologia che sostituisce quella precedente, contenuta nell’allegato 5 del PNA 2013-2016, con un approccio qualitativo in luogo di quello quantitativo, ferma restando la facoltà di ciascuna amministrazione di usare un approccio «misto».</a:t>
            </a:r>
          </a:p>
          <a:p>
            <a:r>
              <a:rPr lang="it-IT" altLang="it-IT" sz="1600" b="0" dirty="0">
                <a:latin typeface="Times New Roman" panose="02020603050405020304" pitchFamily="18" charset="0"/>
                <a:cs typeface="Times New Roman" panose="02020603050405020304" pitchFamily="18" charset="0"/>
              </a:rPr>
              <a:t>Il presupposto del cambiamento è la considerazione che molte amministrazioni non hanno una serie storica dei fatti negativi, o comunque queste serie sono incomplete e poco affidabili.</a:t>
            </a:r>
          </a:p>
          <a:p>
            <a:r>
              <a:rPr lang="it-IT" altLang="it-IT" sz="1600" b="0" dirty="0">
                <a:latin typeface="Times New Roman" panose="02020603050405020304" pitchFamily="18" charset="0"/>
                <a:cs typeface="Times New Roman" panose="02020603050405020304" pitchFamily="18" charset="0"/>
              </a:rPr>
              <a:t>Il punto di partenza è costituito dalla «valutazione del rischio», cioè la misurazione dell’incidenza di un potenziale evento sul conseguimento degli obiettivi dell’amministrazione.</a:t>
            </a:r>
          </a:p>
          <a:p>
            <a:r>
              <a:rPr lang="it-IT" altLang="it-IT" sz="1600" b="0" dirty="0">
                <a:latin typeface="Times New Roman" panose="02020603050405020304" pitchFamily="18" charset="0"/>
                <a:cs typeface="Times New Roman" panose="02020603050405020304" pitchFamily="18" charset="0"/>
              </a:rPr>
              <a:t>La metodologia del PNA si basa sule indicazioni contenute nella norma ISO 31000/2018: «Gestione del rischio», norma, che secondo la sua stessa declaratoria, «ha carattere generale  ed è destinata a coloro che creano e proteggono valore nelle organizzazioni avendo cura di gestire rischi, prendere decisioni, fissare e conseguire obiettivi e migliorare le prestazioni. Fornisce cioè linee guida per gestire i rischi che le organizzazioni affrontano e può essere utilizzato durante tutta la vita dell’organizzazione, oltre a poter essere applicato a qualsiasi attività, compreso il processo decisionale a tutti i livelli. </a:t>
            </a:r>
          </a:p>
          <a:p>
            <a:r>
              <a:rPr lang="it-IT" altLang="it-IT" sz="1600" b="0" dirty="0">
                <a:latin typeface="Times New Roman" panose="02020603050405020304" pitchFamily="18" charset="0"/>
                <a:cs typeface="Times New Roman" panose="02020603050405020304" pitchFamily="18" charset="0"/>
              </a:rPr>
              <a:t>L’approccio comune suggerito dal documento è idoneo a gestire qualsiasi tipo di rischio, non è dedicato ad un particolare settore o industria e può essere adattato a qualunque organizzazione e al suo contesto. I principi, la struttura di riferimento e il processo delineati nel documento consentono di gestire il rischio in modo efficiente, efficace e sistematico.»</a:t>
            </a:r>
          </a:p>
          <a:p>
            <a:r>
              <a:rPr lang="it-IT" altLang="it-IT" sz="1600" b="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63025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 metodologia della stima e ponderazione del livello di esposizione al rischio</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68760"/>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4247317"/>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L’indicazione è quella di incrociare i due indicatori di </a:t>
            </a:r>
          </a:p>
          <a:p>
            <a:pPr>
              <a:buFontTx/>
              <a:buChar char="-"/>
            </a:pPr>
            <a:r>
              <a:rPr lang="it-IT" altLang="it-IT" b="0" dirty="0">
                <a:latin typeface="Times New Roman" panose="02020603050405020304" pitchFamily="18" charset="0"/>
                <a:cs typeface="Times New Roman" panose="02020603050405020304" pitchFamily="18" charset="0"/>
              </a:rPr>
              <a:t> impatto: effetti anche dannosi nel caso in cui il rischio di verifichi</a:t>
            </a:r>
          </a:p>
          <a:p>
            <a:pPr>
              <a:buFontTx/>
              <a:buChar char="-"/>
            </a:pPr>
            <a:r>
              <a:rPr lang="it-IT" altLang="it-IT" b="0" dirty="0">
                <a:latin typeface="Times New Roman" panose="02020603050405020304" pitchFamily="18" charset="0"/>
                <a:cs typeface="Times New Roman" panose="02020603050405020304" pitchFamily="18" charset="0"/>
              </a:rPr>
              <a:t> probabilità: quanto è probabile che l’evento accada</a:t>
            </a:r>
          </a:p>
          <a:p>
            <a:r>
              <a:rPr lang="it-IT" altLang="it-IT" b="0" dirty="0">
                <a:latin typeface="Times New Roman" panose="02020603050405020304" pitchFamily="18" charset="0"/>
                <a:cs typeface="Times New Roman" panose="02020603050405020304" pitchFamily="18" charset="0"/>
              </a:rPr>
              <a:t>Le fasi sono:</a:t>
            </a:r>
          </a:p>
          <a:p>
            <a:pPr>
              <a:buFontTx/>
              <a:buChar char="-"/>
            </a:pPr>
            <a:r>
              <a:rPr lang="it-IT" altLang="it-IT" b="0" dirty="0">
                <a:latin typeface="Times New Roman" panose="02020603050405020304" pitchFamily="18" charset="0"/>
                <a:cs typeface="Times New Roman" panose="02020603050405020304" pitchFamily="18" charset="0"/>
              </a:rPr>
              <a:t> misurazione dl valore di ciascuna delle variabili mediante sia dati oggettivi (giudiziari) sia soggettivi (valutazioni espresse dai responsabili di processo) e collocazione in una scala: Alto, Medio, Basso</a:t>
            </a:r>
          </a:p>
          <a:p>
            <a:pPr>
              <a:buFontTx/>
              <a:buChar char="-"/>
            </a:pPr>
            <a:r>
              <a:rPr lang="it-IT" altLang="it-IT" b="0" dirty="0">
                <a:latin typeface="Times New Roman" panose="02020603050405020304" pitchFamily="18" charset="0"/>
                <a:cs typeface="Times New Roman" panose="02020603050405020304" pitchFamily="18" charset="0"/>
              </a:rPr>
              <a:t> sintesi dei valori rilevati nella fase precedente da parte di ciascuna unità operativa che opera nel singolo processo</a:t>
            </a:r>
          </a:p>
          <a:p>
            <a:pPr>
              <a:buFontTx/>
              <a:buChar char="-"/>
            </a:pPr>
            <a:r>
              <a:rPr lang="it-IT" altLang="it-IT" b="0" dirty="0">
                <a:latin typeface="Times New Roman" panose="02020603050405020304" pitchFamily="18" charset="0"/>
                <a:cs typeface="Times New Roman" panose="02020603050405020304" pitchFamily="18" charset="0"/>
              </a:rPr>
              <a:t> definizione del valore sintetico degli indicatori di probabilità e di impatto</a:t>
            </a:r>
          </a:p>
          <a:p>
            <a:pPr>
              <a:buFontTx/>
              <a:buChar char="-"/>
            </a:pPr>
            <a:r>
              <a:rPr lang="it-IT" altLang="it-IT" b="0" dirty="0">
                <a:latin typeface="Times New Roman" panose="02020603050405020304" pitchFamily="18" charset="0"/>
                <a:cs typeface="Times New Roman" panose="02020603050405020304" pitchFamily="18" charset="0"/>
              </a:rPr>
              <a:t> attribuzione di un livello di rischiosità a ciascun processo articolato su 5 livelli: Alto, Critico, Medio, Basso, Minimo</a:t>
            </a:r>
          </a:p>
          <a:p>
            <a:r>
              <a:rPr lang="it-IT" altLang="it-IT" b="0" dirty="0">
                <a:latin typeface="Times New Roman" panose="02020603050405020304" pitchFamily="18" charset="0"/>
                <a:cs typeface="Times New Roman" panose="02020603050405020304" pitchFamily="18" charset="0"/>
              </a:rPr>
              <a:t>Per le amministrazioni con articolazioni organizzative meno complesse o per processi realizzati da un’unica unità operativa si «dovrà» omettere la fase della sintesi.</a:t>
            </a:r>
          </a:p>
          <a:p>
            <a:pPr>
              <a:buFontTx/>
              <a:buChar char="-"/>
            </a:pPr>
            <a:endParaRPr lang="it-IT" alt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9843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L’indicatore di probabilità  </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68760"/>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646331"/>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pPr>
              <a:buFontTx/>
              <a:buChar char="-"/>
            </a:pPr>
            <a:endParaRPr lang="it-IT" altLang="it-IT" dirty="0">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32AE4F97-4F17-492C-A9FE-3B9ABEC16FD9}"/>
              </a:ext>
            </a:extLst>
          </p:cNvPr>
          <p:cNvSpPr/>
          <p:nvPr/>
        </p:nvSpPr>
        <p:spPr>
          <a:xfrm>
            <a:off x="475427" y="1268759"/>
            <a:ext cx="8201028" cy="4247317"/>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Per l’indicatore di probabilità l’ANAC ha individuato nove variabili per ciascuna delle quali va indicato il valore Alto, Medio, Basso:</a:t>
            </a:r>
          </a:p>
          <a:p>
            <a:pPr>
              <a:buFontTx/>
              <a:buChar char="-"/>
            </a:pPr>
            <a:r>
              <a:rPr lang="it-IT" altLang="it-IT" b="0" dirty="0">
                <a:latin typeface="Times New Roman" panose="02020603050405020304" pitchFamily="18" charset="0"/>
                <a:cs typeface="Times New Roman" panose="02020603050405020304" pitchFamily="18" charset="0"/>
              </a:rPr>
              <a:t> discrezionalità</a:t>
            </a:r>
          </a:p>
          <a:p>
            <a:pPr>
              <a:buFontTx/>
              <a:buChar char="-"/>
            </a:pPr>
            <a:r>
              <a:rPr lang="it-IT" altLang="it-IT" b="0" dirty="0">
                <a:latin typeface="Times New Roman" panose="02020603050405020304" pitchFamily="18" charset="0"/>
                <a:cs typeface="Times New Roman" panose="02020603050405020304" pitchFamily="18" charset="0"/>
              </a:rPr>
              <a:t> coerenza operativa (conformità delle prassi operative agli strumenti di regolazione)</a:t>
            </a:r>
          </a:p>
          <a:p>
            <a:pPr>
              <a:buFontTx/>
              <a:buChar char="-"/>
            </a:pPr>
            <a:r>
              <a:rPr lang="it-IT" altLang="it-IT" b="0" dirty="0">
                <a:latin typeface="Times New Roman" panose="02020603050405020304" pitchFamily="18" charset="0"/>
                <a:cs typeface="Times New Roman" panose="02020603050405020304" pitchFamily="18" charset="0"/>
              </a:rPr>
              <a:t> rilevanza degli interessi esterni</a:t>
            </a:r>
          </a:p>
          <a:p>
            <a:pPr>
              <a:buFontTx/>
              <a:buChar char="-"/>
            </a:pPr>
            <a:r>
              <a:rPr lang="it-IT" altLang="it-IT" b="0" dirty="0">
                <a:latin typeface="Times New Roman" panose="02020603050405020304" pitchFamily="18" charset="0"/>
                <a:cs typeface="Times New Roman" panose="02020603050405020304" pitchFamily="18" charset="0"/>
              </a:rPr>
              <a:t> livello di opacità del processo (misurato in base ai solleciti del RPCT, alle richieste di accesso, ai rilievi dell’OIV)</a:t>
            </a:r>
          </a:p>
          <a:p>
            <a:pPr>
              <a:buFontTx/>
              <a:buChar char="-"/>
            </a:pPr>
            <a:r>
              <a:rPr lang="it-IT" altLang="it-IT" b="0" dirty="0">
                <a:latin typeface="Times New Roman" panose="02020603050405020304" pitchFamily="18" charset="0"/>
                <a:cs typeface="Times New Roman" panose="02020603050405020304" pitchFamily="18" charset="0"/>
              </a:rPr>
              <a:t> presenza di eventuali «eventi sentinella»</a:t>
            </a:r>
          </a:p>
          <a:p>
            <a:pPr>
              <a:buFontTx/>
              <a:buChar char="-"/>
            </a:pPr>
            <a:r>
              <a:rPr lang="it-IT" altLang="it-IT" b="0" dirty="0">
                <a:latin typeface="Times New Roman" panose="02020603050405020304" pitchFamily="18" charset="0"/>
                <a:cs typeface="Times New Roman" panose="02020603050405020304" pitchFamily="18" charset="0"/>
              </a:rPr>
              <a:t> livello di attuazione delle misure di prevenzioni generali o specifiche desunto dal monitoraggio</a:t>
            </a:r>
          </a:p>
          <a:p>
            <a:pPr>
              <a:buFontTx/>
              <a:buChar char="-"/>
            </a:pPr>
            <a:r>
              <a:rPr lang="it-IT" altLang="it-IT" dirty="0">
                <a:latin typeface="Times New Roman" panose="02020603050405020304" pitchFamily="18" charset="0"/>
                <a:cs typeface="Times New Roman" panose="02020603050405020304" pitchFamily="18" charset="0"/>
              </a:rPr>
              <a:t> </a:t>
            </a:r>
            <a:r>
              <a:rPr lang="it-IT" altLang="it-IT" b="0" dirty="0">
                <a:latin typeface="Times New Roman" panose="02020603050405020304" pitchFamily="18" charset="0"/>
                <a:cs typeface="Times New Roman" panose="02020603050405020304" pitchFamily="18" charset="0"/>
              </a:rPr>
              <a:t>segnalazioni, reclami</a:t>
            </a:r>
          </a:p>
          <a:p>
            <a:pPr>
              <a:buFontTx/>
              <a:buChar char="-"/>
            </a:pPr>
            <a:r>
              <a:rPr lang="it-IT" altLang="it-IT" b="0" dirty="0">
                <a:latin typeface="Times New Roman" panose="02020603050405020304" pitchFamily="18" charset="0"/>
                <a:cs typeface="Times New Roman" panose="02020603050405020304" pitchFamily="18" charset="0"/>
              </a:rPr>
              <a:t> gravi rilievi in sede di controlli interni di regolarità amministrativa</a:t>
            </a:r>
          </a:p>
          <a:p>
            <a:pPr>
              <a:buFontTx/>
              <a:buChar char="-"/>
            </a:pPr>
            <a:r>
              <a:rPr lang="it-IT" altLang="it-IT" b="0" dirty="0">
                <a:latin typeface="Times New Roman" panose="02020603050405020304" pitchFamily="18" charset="0"/>
                <a:cs typeface="Times New Roman" panose="02020603050405020304" pitchFamily="18" charset="0"/>
              </a:rPr>
              <a:t> capacità di far fronte alle carenze organizzative nelle posizioni di responsabilità</a:t>
            </a:r>
          </a:p>
          <a:p>
            <a:r>
              <a:rPr lang="it-IT" altLang="it-IT" b="0" dirty="0">
                <a:latin typeface="Times New Roman" panose="02020603050405020304" pitchFamily="18" charset="0"/>
                <a:cs typeface="Times New Roman" panose="02020603050405020304" pitchFamily="18" charset="0"/>
              </a:rPr>
              <a:t>Lo schema proposto fornisce indicazioni ai fini della classificazione «alto, medio,  basso».</a:t>
            </a:r>
          </a:p>
        </p:txBody>
      </p:sp>
    </p:spTree>
    <p:extLst>
      <p:ext uri="{BB962C8B-B14F-4D97-AF65-F5344CB8AC3E}">
        <p14:creationId xmlns:p14="http://schemas.microsoft.com/office/powerpoint/2010/main" val="3052970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L’indicatore di impatto</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68760"/>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477875"/>
          </a:xfrm>
          <a:prstGeom prst="rect">
            <a:avLst/>
          </a:prstGeom>
        </p:spPr>
        <p:txBody>
          <a:bodyPr wrap="square">
            <a:spAutoFit/>
          </a:bodyPr>
          <a:lstStyle/>
          <a:p>
            <a:r>
              <a:rPr lang="it-IT" altLang="it-IT" sz="2000" b="0" dirty="0">
                <a:latin typeface="Times New Roman" panose="02020603050405020304" pitchFamily="18" charset="0"/>
                <a:cs typeface="Times New Roman" panose="02020603050405020304" pitchFamily="18" charset="0"/>
              </a:rPr>
              <a:t>Per l’indicatore di impatto l’ANAC ha individuato quattro variabili per ciascuna delle quali va indicato il valore Alto, Medio, Basso:</a:t>
            </a:r>
          </a:p>
          <a:p>
            <a:pPr>
              <a:buFontTx/>
              <a:buChar char="-"/>
            </a:pPr>
            <a:r>
              <a:rPr lang="it-IT" altLang="it-IT" sz="2000" b="0" dirty="0">
                <a:latin typeface="Times New Roman" panose="02020603050405020304" pitchFamily="18" charset="0"/>
                <a:cs typeface="Times New Roman" panose="02020603050405020304" pitchFamily="18" charset="0"/>
              </a:rPr>
              <a:t> impatto sull’immagine dell’ente</a:t>
            </a:r>
          </a:p>
          <a:p>
            <a:pPr>
              <a:buFontTx/>
              <a:buChar char="-"/>
            </a:pPr>
            <a:r>
              <a:rPr lang="it-IT" altLang="it-IT" sz="2000" b="0" dirty="0">
                <a:latin typeface="Times New Roman" panose="02020603050405020304" pitchFamily="18" charset="0"/>
                <a:cs typeface="Times New Roman" panose="02020603050405020304" pitchFamily="18" charset="0"/>
              </a:rPr>
              <a:t> impatto in termini di contenzioso (costi organizzativi oppure media delle spese per difesa legale dell’ente)</a:t>
            </a:r>
          </a:p>
          <a:p>
            <a:pPr>
              <a:buFontTx/>
              <a:buChar char="-"/>
            </a:pPr>
            <a:r>
              <a:rPr lang="it-IT" altLang="it-IT" sz="2000" b="0" dirty="0">
                <a:latin typeface="Times New Roman" panose="02020603050405020304" pitchFamily="18" charset="0"/>
                <a:cs typeface="Times New Roman" panose="02020603050405020304" pitchFamily="18" charset="0"/>
              </a:rPr>
              <a:t> impatto organizzativo e/o sulla continuità del servizio</a:t>
            </a:r>
          </a:p>
          <a:p>
            <a:pPr>
              <a:buFontTx/>
              <a:buChar char="-"/>
            </a:pPr>
            <a:r>
              <a:rPr lang="it-IT" altLang="it-IT" sz="2000" b="0" dirty="0">
                <a:latin typeface="Times New Roman" panose="02020603050405020304" pitchFamily="18" charset="0"/>
                <a:cs typeface="Times New Roman" panose="02020603050405020304" pitchFamily="18" charset="0"/>
              </a:rPr>
              <a:t> danno derivante dalle irregolarità rilevate dagli organi interni di controllo o da autorità esterne (oppure media delle sanzioni addebitate all’ente nell’ultimo triennio).</a:t>
            </a:r>
          </a:p>
          <a:p>
            <a:r>
              <a:rPr lang="it-IT" altLang="it-IT" sz="2000" b="0" dirty="0">
                <a:latin typeface="Times New Roman" panose="02020603050405020304" pitchFamily="18" charset="0"/>
                <a:cs typeface="Times New Roman" panose="02020603050405020304" pitchFamily="18" charset="0"/>
              </a:rPr>
              <a:t>Anche per l’indicatore di impatto sono suggeriti i criteri anche alternativi di classificazione «alto, medio, basso».</a:t>
            </a:r>
          </a:p>
        </p:txBody>
      </p:sp>
    </p:spTree>
    <p:extLst>
      <p:ext uri="{BB962C8B-B14F-4D97-AF65-F5344CB8AC3E}">
        <p14:creationId xmlns:p14="http://schemas.microsoft.com/office/powerpoint/2010/main" val="3047202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Il risultato delle valutazioni di probabilità e di impatto</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68760"/>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69332"/>
          </a:xfrm>
          <a:prstGeom prst="rect">
            <a:avLst/>
          </a:prstGeom>
        </p:spPr>
        <p:txBody>
          <a:bodyPr wrap="square">
            <a:spAutoFit/>
          </a:bodyPr>
          <a:lstStyle/>
          <a:p>
            <a:endParaRPr lang="it-IT" altLang="it-IT" dirty="0">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98D1DAB0-A1B3-4A67-BFD5-22D736A133CA}"/>
              </a:ext>
            </a:extLst>
          </p:cNvPr>
          <p:cNvSpPr/>
          <p:nvPr/>
        </p:nvSpPr>
        <p:spPr>
          <a:xfrm>
            <a:off x="411987" y="1268759"/>
            <a:ext cx="8264468" cy="2862322"/>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Con la combinazione delle valutazioni Alto, Medio e Basso dei due indicatori di probabilità e di impatto si determina, con orientamento al valore più alto, uno dei cinque livelli di rischio:</a:t>
            </a:r>
          </a:p>
          <a:p>
            <a:r>
              <a:rPr lang="it-IT" altLang="it-IT" b="0" dirty="0">
                <a:latin typeface="Times New Roman" panose="02020603050405020304" pitchFamily="18" charset="0"/>
                <a:cs typeface="Times New Roman" panose="02020603050405020304" pitchFamily="18" charset="0"/>
              </a:rPr>
              <a:t>- Alto  		(alto + alto)</a:t>
            </a:r>
          </a:p>
          <a:p>
            <a:r>
              <a:rPr lang="it-IT" altLang="it-IT" b="0" dirty="0">
                <a:latin typeface="Times New Roman" panose="02020603050405020304" pitchFamily="18" charset="0"/>
                <a:cs typeface="Times New Roman" panose="02020603050405020304" pitchFamily="18" charset="0"/>
              </a:rPr>
              <a:t>- Critico		(alto + medio o medio + alto)</a:t>
            </a:r>
          </a:p>
          <a:p>
            <a:r>
              <a:rPr lang="it-IT" altLang="it-IT" b="0" dirty="0">
                <a:latin typeface="Times New Roman" panose="02020603050405020304" pitchFamily="18" charset="0"/>
                <a:cs typeface="Times New Roman" panose="02020603050405020304" pitchFamily="18" charset="0"/>
              </a:rPr>
              <a:t>- Medio		(alto + basso; medio + medio; basso + alto)</a:t>
            </a:r>
          </a:p>
          <a:p>
            <a:r>
              <a:rPr lang="it-IT" altLang="it-IT" b="0" dirty="0">
                <a:latin typeface="Times New Roman" panose="02020603050405020304" pitchFamily="18" charset="0"/>
                <a:cs typeface="Times New Roman" panose="02020603050405020304" pitchFamily="18" charset="0"/>
              </a:rPr>
              <a:t>- Basso		(medio + basso o basso + medio)</a:t>
            </a:r>
          </a:p>
          <a:p>
            <a:r>
              <a:rPr lang="it-IT" altLang="it-IT" b="0" dirty="0">
                <a:latin typeface="Times New Roman" panose="02020603050405020304" pitchFamily="18" charset="0"/>
                <a:cs typeface="Times New Roman" panose="02020603050405020304" pitchFamily="18" charset="0"/>
              </a:rPr>
              <a:t>- Minimo		(basso + basso)</a:t>
            </a:r>
          </a:p>
          <a:p>
            <a:r>
              <a:rPr lang="it-IT" altLang="it-IT" b="0" dirty="0">
                <a:latin typeface="Times New Roman" panose="02020603050405020304" pitchFamily="18" charset="0"/>
                <a:cs typeface="Times New Roman" panose="02020603050405020304" pitchFamily="18" charset="0"/>
              </a:rPr>
              <a:t>Il livello così ottenuto è rilevante per determinare un’individuazione delle misure di contrasto efficiente, equilibrata e proporzionata. </a:t>
            </a:r>
          </a:p>
        </p:txBody>
      </p:sp>
    </p:spTree>
    <p:extLst>
      <p:ext uri="{BB962C8B-B14F-4D97-AF65-F5344CB8AC3E}">
        <p14:creationId xmlns:p14="http://schemas.microsoft.com/office/powerpoint/2010/main" val="1619378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Il trattamento del rischio</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68760"/>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69332"/>
          </a:xfrm>
          <a:prstGeom prst="rect">
            <a:avLst/>
          </a:prstGeom>
        </p:spPr>
        <p:txBody>
          <a:bodyPr wrap="square">
            <a:spAutoFit/>
          </a:bodyPr>
          <a:lstStyle/>
          <a:p>
            <a:endParaRPr lang="it-IT" altLang="it-IT" dirty="0">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98D1DAB0-A1B3-4A67-BFD5-22D736A133CA}"/>
              </a:ext>
            </a:extLst>
          </p:cNvPr>
          <p:cNvSpPr/>
          <p:nvPr/>
        </p:nvSpPr>
        <p:spPr>
          <a:xfrm>
            <a:off x="411987" y="1268759"/>
            <a:ext cx="8264468"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0" name="Rettangolo 9">
            <a:extLst>
              <a:ext uri="{FF2B5EF4-FFF2-40B4-BE49-F238E27FC236}">
                <a16:creationId xmlns:a16="http://schemas.microsoft.com/office/drawing/2014/main" id="{F8A24CE3-1467-4EF2-90C1-73C2DC099978}"/>
              </a:ext>
            </a:extLst>
          </p:cNvPr>
          <p:cNvSpPr/>
          <p:nvPr/>
        </p:nvSpPr>
        <p:spPr>
          <a:xfrm>
            <a:off x="411985" y="1268757"/>
            <a:ext cx="8352929" cy="1908215"/>
          </a:xfrm>
          <a:prstGeom prst="rect">
            <a:avLst/>
          </a:prstGeom>
        </p:spPr>
        <p:txBody>
          <a:bodyPr wrap="square">
            <a:spAutoFit/>
          </a:bodyPr>
          <a:lstStyle/>
          <a:p>
            <a:endParaRPr lang="it-IT" altLang="it-IT" sz="2000" b="0" dirty="0">
              <a:latin typeface="Times New Roman" panose="02020603050405020304" pitchFamily="18" charset="0"/>
              <a:cs typeface="Times New Roman" panose="02020603050405020304" pitchFamily="18" charset="0"/>
            </a:endParaRPr>
          </a:p>
          <a:p>
            <a:r>
              <a:rPr lang="it-IT" altLang="it-IT" sz="2000" b="0" dirty="0">
                <a:latin typeface="Times New Roman" panose="02020603050405020304" pitchFamily="18" charset="0"/>
                <a:cs typeface="Times New Roman" panose="02020603050405020304" pitchFamily="18" charset="0"/>
              </a:rPr>
              <a:t>Per trattamento del rischio si intende la definizione delle misure per prevenirlo</a:t>
            </a:r>
          </a:p>
          <a:p>
            <a:r>
              <a:rPr lang="it-IT" altLang="it-IT" sz="2000" b="0" dirty="0">
                <a:latin typeface="Times New Roman" panose="02020603050405020304" pitchFamily="18" charset="0"/>
                <a:cs typeface="Times New Roman" panose="02020603050405020304" pitchFamily="18" charset="0"/>
              </a:rPr>
              <a:t>Il trattamento si divide in due fasi:</a:t>
            </a:r>
          </a:p>
          <a:p>
            <a:pPr>
              <a:buFontTx/>
              <a:buChar char="-"/>
            </a:pPr>
            <a:r>
              <a:rPr lang="it-IT" altLang="it-IT" sz="2000" b="0" dirty="0">
                <a:latin typeface="Times New Roman" panose="02020603050405020304" pitchFamily="18" charset="0"/>
                <a:cs typeface="Times New Roman" panose="02020603050405020304" pitchFamily="18" charset="0"/>
              </a:rPr>
              <a:t> individuazione delle misure da abbinare al singolo rischio</a:t>
            </a:r>
          </a:p>
          <a:p>
            <a:pPr>
              <a:buFontTx/>
              <a:buChar char="-"/>
            </a:pPr>
            <a:r>
              <a:rPr lang="it-IT" altLang="it-IT" sz="2000" b="0" dirty="0">
                <a:latin typeface="Times New Roman" panose="02020603050405020304" pitchFamily="18" charset="0"/>
                <a:cs typeface="Times New Roman" panose="02020603050405020304" pitchFamily="18" charset="0"/>
              </a:rPr>
              <a:t> programmazione delle misure individuate</a:t>
            </a:r>
          </a:p>
          <a:p>
            <a:pPr>
              <a:buFontTx/>
              <a:buChar char="-"/>
            </a:pPr>
            <a:endParaRPr lang="it-IT" alt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5790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L’individuazione delle misure</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68760"/>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69332"/>
          </a:xfrm>
          <a:prstGeom prst="rect">
            <a:avLst/>
          </a:prstGeom>
        </p:spPr>
        <p:txBody>
          <a:bodyPr wrap="square">
            <a:spAutoFit/>
          </a:bodyPr>
          <a:lstStyle/>
          <a:p>
            <a:endParaRPr lang="it-IT" altLang="it-IT" dirty="0">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98D1DAB0-A1B3-4A67-BFD5-22D736A133CA}"/>
              </a:ext>
            </a:extLst>
          </p:cNvPr>
          <p:cNvSpPr/>
          <p:nvPr/>
        </p:nvSpPr>
        <p:spPr>
          <a:xfrm>
            <a:off x="411987" y="1268759"/>
            <a:ext cx="8264468"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0" name="Rettangolo 9">
            <a:extLst>
              <a:ext uri="{FF2B5EF4-FFF2-40B4-BE49-F238E27FC236}">
                <a16:creationId xmlns:a16="http://schemas.microsoft.com/office/drawing/2014/main" id="{F8A24CE3-1467-4EF2-90C1-73C2DC099978}"/>
              </a:ext>
            </a:extLst>
          </p:cNvPr>
          <p:cNvSpPr/>
          <p:nvPr/>
        </p:nvSpPr>
        <p:spPr>
          <a:xfrm>
            <a:off x="411985" y="1268757"/>
            <a:ext cx="8352929" cy="4801314"/>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Nella fase di individuazione delle misure sia generali sia specifiche l’ANAC evidenzia l’importanza di indicare la loro riferibilità alle seguenti 11 tipologie:</a:t>
            </a:r>
          </a:p>
          <a:p>
            <a:pPr>
              <a:buFontTx/>
              <a:buChar char="-"/>
            </a:pPr>
            <a:r>
              <a:rPr lang="it-IT" altLang="it-IT" b="0" dirty="0">
                <a:latin typeface="Times New Roman" panose="02020603050405020304" pitchFamily="18" charset="0"/>
                <a:cs typeface="Times New Roman" panose="02020603050405020304" pitchFamily="18" charset="0"/>
              </a:rPr>
              <a:t> controllo</a:t>
            </a:r>
          </a:p>
          <a:p>
            <a:pPr>
              <a:buFontTx/>
              <a:buChar char="-"/>
            </a:pPr>
            <a:r>
              <a:rPr lang="it-IT" altLang="it-IT" b="0" dirty="0">
                <a:latin typeface="Times New Roman" panose="02020603050405020304" pitchFamily="18" charset="0"/>
                <a:cs typeface="Times New Roman" panose="02020603050405020304" pitchFamily="18" charset="0"/>
              </a:rPr>
              <a:t> trasparenza</a:t>
            </a:r>
          </a:p>
          <a:p>
            <a:pPr>
              <a:buFontTx/>
              <a:buChar char="-"/>
            </a:pPr>
            <a:r>
              <a:rPr lang="it-IT" altLang="it-IT" b="0" dirty="0">
                <a:latin typeface="Times New Roman" panose="02020603050405020304" pitchFamily="18" charset="0"/>
                <a:cs typeface="Times New Roman" panose="02020603050405020304" pitchFamily="18" charset="0"/>
              </a:rPr>
              <a:t> definizione e promozione dell’etica e di standard di comportamento</a:t>
            </a:r>
          </a:p>
          <a:p>
            <a:pPr>
              <a:buFontTx/>
              <a:buChar char="-"/>
            </a:pPr>
            <a:r>
              <a:rPr lang="it-IT" altLang="it-IT" b="0" dirty="0">
                <a:latin typeface="Times New Roman" panose="02020603050405020304" pitchFamily="18" charset="0"/>
                <a:cs typeface="Times New Roman" panose="02020603050405020304" pitchFamily="18" charset="0"/>
              </a:rPr>
              <a:t> regolamentazione</a:t>
            </a:r>
          </a:p>
          <a:p>
            <a:pPr>
              <a:buFontTx/>
              <a:buChar char="-"/>
            </a:pPr>
            <a:r>
              <a:rPr lang="it-IT" altLang="it-IT" b="0" dirty="0">
                <a:latin typeface="Times New Roman" panose="02020603050405020304" pitchFamily="18" charset="0"/>
                <a:cs typeface="Times New Roman" panose="02020603050405020304" pitchFamily="18" charset="0"/>
              </a:rPr>
              <a:t> semplificazione</a:t>
            </a:r>
          </a:p>
          <a:p>
            <a:pPr>
              <a:buFontTx/>
              <a:buChar char="-"/>
            </a:pPr>
            <a:r>
              <a:rPr lang="it-IT" altLang="it-IT" b="0" dirty="0">
                <a:latin typeface="Times New Roman" panose="02020603050405020304" pitchFamily="18" charset="0"/>
                <a:cs typeface="Times New Roman" panose="02020603050405020304" pitchFamily="18" charset="0"/>
              </a:rPr>
              <a:t> formazione</a:t>
            </a:r>
          </a:p>
          <a:p>
            <a:pPr>
              <a:buFontTx/>
              <a:buChar char="-"/>
            </a:pPr>
            <a:r>
              <a:rPr lang="it-IT" altLang="it-IT" b="0" dirty="0">
                <a:latin typeface="Times New Roman" panose="02020603050405020304" pitchFamily="18" charset="0"/>
                <a:cs typeface="Times New Roman" panose="02020603050405020304" pitchFamily="18" charset="0"/>
              </a:rPr>
              <a:t> sensibilizzazione e partecipazione</a:t>
            </a:r>
          </a:p>
          <a:p>
            <a:pPr>
              <a:buFontTx/>
              <a:buChar char="-"/>
            </a:pPr>
            <a:r>
              <a:rPr lang="it-IT" altLang="it-IT" b="0" dirty="0">
                <a:latin typeface="Times New Roman" panose="02020603050405020304" pitchFamily="18" charset="0"/>
                <a:cs typeface="Times New Roman" panose="02020603050405020304" pitchFamily="18" charset="0"/>
              </a:rPr>
              <a:t> rotazione</a:t>
            </a:r>
          </a:p>
          <a:p>
            <a:pPr>
              <a:buFontTx/>
              <a:buChar char="-"/>
            </a:pPr>
            <a:r>
              <a:rPr lang="it-IT" altLang="it-IT" b="0" dirty="0">
                <a:latin typeface="Times New Roman" panose="02020603050405020304" pitchFamily="18" charset="0"/>
                <a:cs typeface="Times New Roman" panose="02020603050405020304" pitchFamily="18" charset="0"/>
              </a:rPr>
              <a:t> segnalazione e protezione</a:t>
            </a:r>
          </a:p>
          <a:p>
            <a:pPr>
              <a:buFontTx/>
              <a:buChar char="-"/>
            </a:pPr>
            <a:r>
              <a:rPr lang="it-IT" altLang="it-IT" b="0" dirty="0">
                <a:latin typeface="Times New Roman" panose="02020603050405020304" pitchFamily="18" charset="0"/>
                <a:cs typeface="Times New Roman" panose="02020603050405020304" pitchFamily="18" charset="0"/>
              </a:rPr>
              <a:t> disciplina del conflitto di interessi</a:t>
            </a:r>
          </a:p>
          <a:p>
            <a:pPr>
              <a:buFontTx/>
              <a:buChar char="-"/>
            </a:pPr>
            <a:r>
              <a:rPr lang="it-IT" altLang="it-IT" b="0" dirty="0">
                <a:latin typeface="Times New Roman" panose="02020603050405020304" pitchFamily="18" charset="0"/>
                <a:cs typeface="Times New Roman" panose="02020603050405020304" pitchFamily="18" charset="0"/>
              </a:rPr>
              <a:t> disciplina dei rapporti con i rappresentanti di interessi (lobbies)</a:t>
            </a:r>
          </a:p>
          <a:p>
            <a:r>
              <a:rPr lang="it-IT" altLang="it-IT" b="0" dirty="0">
                <a:latin typeface="Times New Roman" panose="02020603050405020304" pitchFamily="18" charset="0"/>
                <a:cs typeface="Times New Roman" panose="02020603050405020304" pitchFamily="18" charset="0"/>
              </a:rPr>
              <a:t>L’ANAC segnala la particolare importanza delle misure relative alla </a:t>
            </a:r>
          </a:p>
          <a:p>
            <a:pPr marL="285750" indent="-285750">
              <a:buFontTx/>
              <a:buChar char="-"/>
            </a:pPr>
            <a:r>
              <a:rPr lang="it-IT" altLang="it-IT" b="0" dirty="0">
                <a:latin typeface="Times New Roman" panose="02020603050405020304" pitchFamily="18" charset="0"/>
                <a:cs typeface="Times New Roman" panose="02020603050405020304" pitchFamily="18" charset="0"/>
              </a:rPr>
              <a:t>semplificazione (per processi con regolamentazione eccessiva o non chiara)</a:t>
            </a:r>
          </a:p>
          <a:p>
            <a:pPr marL="285750" indent="-285750">
              <a:buFontTx/>
              <a:buChar char="-"/>
            </a:pPr>
            <a:r>
              <a:rPr lang="it-IT" altLang="it-IT" b="0" dirty="0">
                <a:latin typeface="Times New Roman" panose="02020603050405020304" pitchFamily="18" charset="0"/>
                <a:cs typeface="Times New Roman" panose="02020603050405020304" pitchFamily="18" charset="0"/>
              </a:rPr>
              <a:t>sensibilizzazione e partecipazione (capacità della PA di sviluppare processi informativi ad hoc e informazioni sui doveri e comportamenti in particolari situazioni</a:t>
            </a:r>
          </a:p>
        </p:txBody>
      </p:sp>
    </p:spTree>
    <p:extLst>
      <p:ext uri="{BB962C8B-B14F-4D97-AF65-F5344CB8AC3E}">
        <p14:creationId xmlns:p14="http://schemas.microsoft.com/office/powerpoint/2010/main" val="281574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 verifica di effettività delle misure</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22371"/>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69332"/>
          </a:xfrm>
          <a:prstGeom prst="rect">
            <a:avLst/>
          </a:prstGeom>
        </p:spPr>
        <p:txBody>
          <a:bodyPr wrap="square">
            <a:spAutoFit/>
          </a:bodyPr>
          <a:lstStyle/>
          <a:p>
            <a:endParaRPr lang="it-IT" altLang="it-IT" dirty="0">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98D1DAB0-A1B3-4A67-BFD5-22D736A133CA}"/>
              </a:ext>
            </a:extLst>
          </p:cNvPr>
          <p:cNvSpPr/>
          <p:nvPr/>
        </p:nvSpPr>
        <p:spPr>
          <a:xfrm>
            <a:off x="411987" y="1268759"/>
            <a:ext cx="8264468"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0" name="Rettangolo 9">
            <a:extLst>
              <a:ext uri="{FF2B5EF4-FFF2-40B4-BE49-F238E27FC236}">
                <a16:creationId xmlns:a16="http://schemas.microsoft.com/office/drawing/2014/main" id="{F8A24CE3-1467-4EF2-90C1-73C2DC099978}"/>
              </a:ext>
            </a:extLst>
          </p:cNvPr>
          <p:cNvSpPr/>
          <p:nvPr/>
        </p:nvSpPr>
        <p:spPr>
          <a:xfrm>
            <a:off x="411985" y="1268757"/>
            <a:ext cx="8352929"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1" name="Rettangolo 10">
            <a:extLst>
              <a:ext uri="{FF2B5EF4-FFF2-40B4-BE49-F238E27FC236}">
                <a16:creationId xmlns:a16="http://schemas.microsoft.com/office/drawing/2014/main" id="{10B60CD8-14ED-45FB-9358-D5178FEFB62D}"/>
              </a:ext>
            </a:extLst>
          </p:cNvPr>
          <p:cNvSpPr/>
          <p:nvPr/>
        </p:nvSpPr>
        <p:spPr>
          <a:xfrm>
            <a:off x="491878" y="1268757"/>
            <a:ext cx="8232252" cy="2585323"/>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Per verificare l’effettività delle misure di prevenzione l’ANAC indica come riferimento i seguenti parametri:</a:t>
            </a:r>
          </a:p>
          <a:p>
            <a:pPr>
              <a:buFontTx/>
              <a:buChar char="-"/>
            </a:pPr>
            <a:r>
              <a:rPr lang="it-IT" altLang="it-IT" b="0" dirty="0">
                <a:latin typeface="Times New Roman" panose="02020603050405020304" pitchFamily="18" charset="0"/>
                <a:cs typeface="Times New Roman" panose="02020603050405020304" pitchFamily="18" charset="0"/>
              </a:rPr>
              <a:t> presenza e grado di realizzazione di precedenti misure e/o controlli (in base agli esiti dei precedenti PTPC)</a:t>
            </a:r>
          </a:p>
          <a:p>
            <a:pPr>
              <a:buFontTx/>
              <a:buChar char="-"/>
            </a:pPr>
            <a:r>
              <a:rPr lang="it-IT" altLang="it-IT" b="0" dirty="0">
                <a:latin typeface="Times New Roman" panose="02020603050405020304" pitchFamily="18" charset="0"/>
                <a:cs typeface="Times New Roman" panose="02020603050405020304" pitchFamily="18" charset="0"/>
              </a:rPr>
              <a:t> capacità di neutralizzare il rischio ed i suoi fattori abilitanti  (valutazione concreta riferita alla specificità del processo e delle sue singole fasi)</a:t>
            </a:r>
          </a:p>
          <a:p>
            <a:pPr>
              <a:buFontTx/>
              <a:buChar char="-"/>
            </a:pPr>
            <a:r>
              <a:rPr lang="it-IT" altLang="it-IT" b="0" dirty="0">
                <a:latin typeface="Times New Roman" panose="02020603050405020304" pitchFamily="18" charset="0"/>
                <a:cs typeface="Times New Roman" panose="02020603050405020304" pitchFamily="18" charset="0"/>
              </a:rPr>
              <a:t> capacità di realizzazione in termini economici e organizzativi (valutazione ex ante della effettiva possibilità di attuare la misura, tenendo conto dei fattori organizzativi ed economici, nella logica della scelta della misura con il miglior rapporto costo/efficacia)</a:t>
            </a:r>
          </a:p>
        </p:txBody>
      </p:sp>
    </p:spTree>
    <p:extLst>
      <p:ext uri="{BB962C8B-B14F-4D97-AF65-F5344CB8AC3E}">
        <p14:creationId xmlns:p14="http://schemas.microsoft.com/office/powerpoint/2010/main" val="11233307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 programmazione delle misure</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22371"/>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69332"/>
          </a:xfrm>
          <a:prstGeom prst="rect">
            <a:avLst/>
          </a:prstGeom>
        </p:spPr>
        <p:txBody>
          <a:bodyPr wrap="square">
            <a:spAutoFit/>
          </a:bodyPr>
          <a:lstStyle/>
          <a:p>
            <a:endParaRPr lang="it-IT" altLang="it-IT" dirty="0">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98D1DAB0-A1B3-4A67-BFD5-22D736A133CA}"/>
              </a:ext>
            </a:extLst>
          </p:cNvPr>
          <p:cNvSpPr/>
          <p:nvPr/>
        </p:nvSpPr>
        <p:spPr>
          <a:xfrm>
            <a:off x="411987" y="1268759"/>
            <a:ext cx="8264468"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0" name="Rettangolo 9">
            <a:extLst>
              <a:ext uri="{FF2B5EF4-FFF2-40B4-BE49-F238E27FC236}">
                <a16:creationId xmlns:a16="http://schemas.microsoft.com/office/drawing/2014/main" id="{F8A24CE3-1467-4EF2-90C1-73C2DC099978}"/>
              </a:ext>
            </a:extLst>
          </p:cNvPr>
          <p:cNvSpPr/>
          <p:nvPr/>
        </p:nvSpPr>
        <p:spPr>
          <a:xfrm>
            <a:off x="411985" y="1268757"/>
            <a:ext cx="8352929"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1" name="Rettangolo 10">
            <a:extLst>
              <a:ext uri="{FF2B5EF4-FFF2-40B4-BE49-F238E27FC236}">
                <a16:creationId xmlns:a16="http://schemas.microsoft.com/office/drawing/2014/main" id="{10B60CD8-14ED-45FB-9358-D5178FEFB62D}"/>
              </a:ext>
            </a:extLst>
          </p:cNvPr>
          <p:cNvSpPr/>
          <p:nvPr/>
        </p:nvSpPr>
        <p:spPr>
          <a:xfrm>
            <a:off x="491878" y="1268757"/>
            <a:ext cx="823225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2" name="Rettangolo 11">
            <a:extLst>
              <a:ext uri="{FF2B5EF4-FFF2-40B4-BE49-F238E27FC236}">
                <a16:creationId xmlns:a16="http://schemas.microsoft.com/office/drawing/2014/main" id="{C155FCC6-92DF-4404-93ED-D024C834DED4}"/>
              </a:ext>
            </a:extLst>
          </p:cNvPr>
          <p:cNvSpPr/>
          <p:nvPr/>
        </p:nvSpPr>
        <p:spPr>
          <a:xfrm>
            <a:off x="611560" y="1268757"/>
            <a:ext cx="8112570" cy="3170099"/>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La fase di programmazione delle misure costituisce il punto centrale del PTPC che, pur rientrando nell’attività di coordinamento del RTPC, dovrebbe prevedere la partecipazione di tutti i soggetti coinvolti.</a:t>
            </a:r>
          </a:p>
          <a:p>
            <a:r>
              <a:rPr lang="it-IT" altLang="it-IT" b="0" dirty="0">
                <a:latin typeface="Times New Roman" panose="02020603050405020304" pitchFamily="18" charset="0"/>
                <a:cs typeface="Times New Roman" panose="02020603050405020304" pitchFamily="18" charset="0"/>
              </a:rPr>
              <a:t>Gli aspetti rilevanti sono:</a:t>
            </a:r>
          </a:p>
          <a:p>
            <a:pPr>
              <a:buFontTx/>
              <a:buChar char="-"/>
            </a:pPr>
            <a:r>
              <a:rPr lang="it-IT" altLang="it-IT" b="0" dirty="0">
                <a:latin typeface="Times New Roman" panose="02020603050405020304" pitchFamily="18" charset="0"/>
                <a:cs typeface="Times New Roman" panose="02020603050405020304" pitchFamily="18" charset="0"/>
              </a:rPr>
              <a:t> definizione della tipologia della misura</a:t>
            </a:r>
          </a:p>
          <a:p>
            <a:pPr>
              <a:buFontTx/>
              <a:buChar char="-"/>
            </a:pPr>
            <a:r>
              <a:rPr lang="it-IT" altLang="it-IT" b="0" dirty="0">
                <a:latin typeface="Times New Roman" panose="02020603050405020304" pitchFamily="18" charset="0"/>
                <a:cs typeface="Times New Roman" panose="02020603050405020304" pitchFamily="18" charset="0"/>
              </a:rPr>
              <a:t> fasi o modalità di attuazione</a:t>
            </a:r>
          </a:p>
          <a:p>
            <a:pPr>
              <a:buFontTx/>
              <a:buChar char="-"/>
            </a:pPr>
            <a:r>
              <a:rPr lang="it-IT" altLang="it-IT" b="0" dirty="0">
                <a:latin typeface="Times New Roman" panose="02020603050405020304" pitchFamily="18" charset="0"/>
                <a:cs typeface="Times New Roman" panose="02020603050405020304" pitchFamily="18" charset="0"/>
              </a:rPr>
              <a:t> tempi di attuazione delle varie fasi</a:t>
            </a:r>
          </a:p>
          <a:p>
            <a:pPr>
              <a:buFontTx/>
              <a:buChar char="-"/>
            </a:pPr>
            <a:r>
              <a:rPr lang="it-IT" altLang="it-IT" b="0" dirty="0">
                <a:latin typeface="Times New Roman" panose="02020603050405020304" pitchFamily="18" charset="0"/>
                <a:cs typeface="Times New Roman" panose="02020603050405020304" pitchFamily="18" charset="0"/>
              </a:rPr>
              <a:t> responsabili dell’attuazione</a:t>
            </a:r>
          </a:p>
          <a:p>
            <a:pPr>
              <a:buFontTx/>
              <a:buChar char="-"/>
            </a:pPr>
            <a:r>
              <a:rPr lang="it-IT" altLang="it-IT" b="0" dirty="0">
                <a:latin typeface="Times New Roman" panose="02020603050405020304" pitchFamily="18" charset="0"/>
                <a:cs typeface="Times New Roman" panose="02020603050405020304" pitchFamily="18" charset="0"/>
              </a:rPr>
              <a:t> risultato atteso di ciascuna fase (con l’uso di indicatori).</a:t>
            </a:r>
          </a:p>
          <a:p>
            <a:r>
              <a:rPr lang="it-IT" altLang="it-IT" b="0" dirty="0">
                <a:latin typeface="Times New Roman" panose="02020603050405020304" pitchFamily="18" charset="0"/>
                <a:cs typeface="Times New Roman" panose="02020603050405020304" pitchFamily="18" charset="0"/>
              </a:rPr>
              <a:t>L’allegato contiene una tabella (8) con una serie di esempi  di indicatori riferibili alla singola tipologia di misura </a:t>
            </a:r>
            <a:endParaRPr lang="it-IT" altLang="it-IT" sz="20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38875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 programmazione delle misure</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403418" y="1222371"/>
            <a:ext cx="8345046" cy="1231106"/>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69332"/>
          </a:xfrm>
          <a:prstGeom prst="rect">
            <a:avLst/>
          </a:prstGeom>
        </p:spPr>
        <p:txBody>
          <a:bodyPr wrap="square">
            <a:spAutoFit/>
          </a:bodyPr>
          <a:lstStyle/>
          <a:p>
            <a:endParaRPr lang="it-IT" altLang="it-IT" dirty="0">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98D1DAB0-A1B3-4A67-BFD5-22D736A133CA}"/>
              </a:ext>
            </a:extLst>
          </p:cNvPr>
          <p:cNvSpPr/>
          <p:nvPr/>
        </p:nvSpPr>
        <p:spPr>
          <a:xfrm>
            <a:off x="411987" y="1268759"/>
            <a:ext cx="8264468"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0" name="Rettangolo 9">
            <a:extLst>
              <a:ext uri="{FF2B5EF4-FFF2-40B4-BE49-F238E27FC236}">
                <a16:creationId xmlns:a16="http://schemas.microsoft.com/office/drawing/2014/main" id="{F8A24CE3-1467-4EF2-90C1-73C2DC099978}"/>
              </a:ext>
            </a:extLst>
          </p:cNvPr>
          <p:cNvSpPr/>
          <p:nvPr/>
        </p:nvSpPr>
        <p:spPr>
          <a:xfrm>
            <a:off x="411985" y="1268757"/>
            <a:ext cx="8352929"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1" name="Rettangolo 10">
            <a:extLst>
              <a:ext uri="{FF2B5EF4-FFF2-40B4-BE49-F238E27FC236}">
                <a16:creationId xmlns:a16="http://schemas.microsoft.com/office/drawing/2014/main" id="{10B60CD8-14ED-45FB-9358-D5178FEFB62D}"/>
              </a:ext>
            </a:extLst>
          </p:cNvPr>
          <p:cNvSpPr/>
          <p:nvPr/>
        </p:nvSpPr>
        <p:spPr>
          <a:xfrm>
            <a:off x="491878" y="1268757"/>
            <a:ext cx="823225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2" name="Rettangolo 11">
            <a:extLst>
              <a:ext uri="{FF2B5EF4-FFF2-40B4-BE49-F238E27FC236}">
                <a16:creationId xmlns:a16="http://schemas.microsoft.com/office/drawing/2014/main" id="{C155FCC6-92DF-4404-93ED-D024C834DED4}"/>
              </a:ext>
            </a:extLst>
          </p:cNvPr>
          <p:cNvSpPr/>
          <p:nvPr/>
        </p:nvSpPr>
        <p:spPr>
          <a:xfrm>
            <a:off x="523324" y="859065"/>
            <a:ext cx="8112570" cy="5139869"/>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Il risultato della fase di programmazione delle misure è un prospetto da cui risultino:</a:t>
            </a:r>
          </a:p>
          <a:p>
            <a:r>
              <a:rPr lang="it-IT" altLang="it-IT" b="0" dirty="0">
                <a:latin typeface="Times New Roman" panose="02020603050405020304" pitchFamily="18" charset="0"/>
                <a:cs typeface="Times New Roman" panose="02020603050405020304" pitchFamily="18" charset="0"/>
              </a:rPr>
              <a:t>Fase	Tempi di realizzazione	Responsabile 	Risultato atteso</a:t>
            </a:r>
          </a:p>
          <a:p>
            <a:endParaRPr lang="it-IT" altLang="it-IT" b="0" dirty="0">
              <a:latin typeface="Times New Roman" panose="02020603050405020304" pitchFamily="18" charset="0"/>
              <a:cs typeface="Times New Roman" panose="02020603050405020304" pitchFamily="18" charset="0"/>
            </a:endParaRPr>
          </a:p>
          <a:p>
            <a:r>
              <a:rPr lang="it-IT" altLang="it-IT" b="0" dirty="0">
                <a:latin typeface="Times New Roman" panose="02020603050405020304" pitchFamily="18" charset="0"/>
                <a:cs typeface="Times New Roman" panose="02020603050405020304" pitchFamily="18" charset="0"/>
              </a:rPr>
              <a:t>Per monitorate lo stato di attuazione il prospetto suggerito prevede:</a:t>
            </a:r>
          </a:p>
          <a:p>
            <a:r>
              <a:rPr lang="it-IT" altLang="it-IT" b="0" dirty="0">
                <a:latin typeface="Times New Roman" panose="02020603050405020304" pitchFamily="18" charset="0"/>
                <a:cs typeface="Times New Roman" panose="02020603050405020304" pitchFamily="18" charset="0"/>
              </a:rPr>
              <a:t>	Tipologia di misura 			Esempi di indicatori</a:t>
            </a:r>
          </a:p>
          <a:p>
            <a:r>
              <a:rPr lang="it-IT" altLang="it-IT" b="0" dirty="0">
                <a:latin typeface="Times New Roman" panose="02020603050405020304" pitchFamily="18" charset="0"/>
                <a:cs typeface="Times New Roman" panose="02020603050405020304" pitchFamily="18" charset="0"/>
              </a:rPr>
              <a:t>Controllo					numero di controlli eseguiti</a:t>
            </a:r>
          </a:p>
          <a:p>
            <a:r>
              <a:rPr lang="it-IT" altLang="it-IT" b="0" dirty="0">
                <a:latin typeface="Times New Roman" panose="02020603050405020304" pitchFamily="18" charset="0"/>
                <a:cs typeface="Times New Roman" panose="02020603050405020304" pitchFamily="18" charset="0"/>
              </a:rPr>
              <a:t>Trasparenza 				presenza di atti/dati/informazioni</a:t>
            </a:r>
          </a:p>
          <a:p>
            <a:r>
              <a:rPr lang="it-IT" altLang="it-IT" b="0" dirty="0">
                <a:latin typeface="Times New Roman" panose="02020603050405020304" pitchFamily="18" charset="0"/>
                <a:cs typeface="Times New Roman" panose="02020603050405020304" pitchFamily="18" charset="0"/>
              </a:rPr>
              <a:t>					oggetto di pubblicazione</a:t>
            </a:r>
          </a:p>
          <a:p>
            <a:r>
              <a:rPr lang="it-IT" altLang="it-IT" b="0" dirty="0">
                <a:latin typeface="Times New Roman" panose="02020603050405020304" pitchFamily="18" charset="0"/>
                <a:cs typeface="Times New Roman" panose="02020603050405020304" pitchFamily="18" charset="0"/>
              </a:rPr>
              <a:t>Promozione etica/standard di comportamento 	numero incontri o comunicazioni</a:t>
            </a:r>
          </a:p>
          <a:p>
            <a:r>
              <a:rPr lang="it-IT" altLang="it-IT" b="0" dirty="0">
                <a:latin typeface="Times New Roman" panose="02020603050405020304" pitchFamily="18" charset="0"/>
                <a:cs typeface="Times New Roman" panose="02020603050405020304" pitchFamily="18" charset="0"/>
              </a:rPr>
              <a:t>Regolamentazione				verifica di adozione dell’atto</a:t>
            </a:r>
          </a:p>
          <a:p>
            <a:r>
              <a:rPr lang="it-IT" altLang="it-IT" b="0" dirty="0">
                <a:latin typeface="Times New Roman" panose="02020603050405020304" pitchFamily="18" charset="0"/>
                <a:cs typeface="Times New Roman" panose="02020603050405020304" pitchFamily="18" charset="0"/>
              </a:rPr>
              <a:t>Semplificazione				disposizioni di semplificazione</a:t>
            </a:r>
          </a:p>
          <a:p>
            <a:r>
              <a:rPr lang="it-IT" altLang="it-IT" b="0" dirty="0">
                <a:latin typeface="Times New Roman" panose="02020603050405020304" pitchFamily="18" charset="0"/>
                <a:cs typeface="Times New Roman" panose="02020603050405020304" pitchFamily="18" charset="0"/>
              </a:rPr>
              <a:t>Formazione				numero di partecipanti all’iniziativa</a:t>
            </a:r>
          </a:p>
          <a:p>
            <a:r>
              <a:rPr lang="it-IT" altLang="it-IT" b="0" dirty="0">
                <a:latin typeface="Times New Roman" panose="02020603050405020304" pitchFamily="18" charset="0"/>
                <a:cs typeface="Times New Roman" panose="02020603050405020304" pitchFamily="18" charset="0"/>
              </a:rPr>
              <a:t>					su numero di interessati/risultati</a:t>
            </a:r>
          </a:p>
          <a:p>
            <a:r>
              <a:rPr lang="it-IT" altLang="it-IT" b="0" dirty="0">
                <a:latin typeface="Times New Roman" panose="02020603050405020304" pitchFamily="18" charset="0"/>
                <a:cs typeface="Times New Roman" panose="02020603050405020304" pitchFamily="18" charset="0"/>
              </a:rPr>
              <a:t>Sensibilizzazione e partecipazione		iniziative svolte e risultati</a:t>
            </a:r>
          </a:p>
          <a:p>
            <a:r>
              <a:rPr lang="it-IT" altLang="it-IT" b="0" dirty="0">
                <a:latin typeface="Times New Roman" panose="02020603050405020304" pitchFamily="18" charset="0"/>
                <a:cs typeface="Times New Roman" panose="02020603050405020304" pitchFamily="18" charset="0"/>
              </a:rPr>
              <a:t>Rotazione				numero di posizioni ruotate</a:t>
            </a:r>
          </a:p>
          <a:p>
            <a:r>
              <a:rPr lang="it-IT" altLang="it-IT" b="0" dirty="0">
                <a:latin typeface="Times New Roman" panose="02020603050405020304" pitchFamily="18" charset="0"/>
                <a:cs typeface="Times New Roman" panose="02020603050405020304" pitchFamily="18" charset="0"/>
              </a:rPr>
              <a:t>Segnalazione e protezione 			azioni sviluppate per favorirle</a:t>
            </a:r>
          </a:p>
          <a:p>
            <a:r>
              <a:rPr lang="it-IT" altLang="it-IT" b="0" dirty="0">
                <a:latin typeface="Times New Roman" panose="02020603050405020304" pitchFamily="18" charset="0"/>
                <a:cs typeface="Times New Roman" panose="02020603050405020304" pitchFamily="18" charset="0"/>
              </a:rPr>
              <a:t>Conflitto di interessi			disciplina specifica per casi</a:t>
            </a:r>
          </a:p>
          <a:p>
            <a:r>
              <a:rPr lang="it-IT" altLang="it-IT" b="0" dirty="0">
                <a:latin typeface="Times New Roman" panose="02020603050405020304" pitchFamily="18" charset="0"/>
                <a:cs typeface="Times New Roman" panose="02020603050405020304" pitchFamily="18" charset="0"/>
              </a:rPr>
              <a:t>Rapporti con lobbies			disciplina dei rapporti</a:t>
            </a:r>
          </a:p>
        </p:txBody>
      </p:sp>
    </p:spTree>
    <p:extLst>
      <p:ext uri="{BB962C8B-B14F-4D97-AF65-F5344CB8AC3E}">
        <p14:creationId xmlns:p14="http://schemas.microsoft.com/office/powerpoint/2010/main" val="1431399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764704"/>
            <a:ext cx="8229600" cy="5256584"/>
          </a:xfrm>
        </p:spPr>
        <p:txBody>
          <a:bodyPr/>
          <a:lstStyle/>
          <a:p>
            <a:pPr marL="0" indent="0">
              <a:buNone/>
            </a:pPr>
            <a:r>
              <a:rPr lang="it-IT" sz="1800" dirty="0">
                <a:latin typeface="Times New Roman" panose="02020603050405020304" pitchFamily="18" charset="0"/>
                <a:cs typeface="Times New Roman" panose="02020603050405020304" pitchFamily="18" charset="0"/>
              </a:rPr>
              <a:t>La ISO 37001 – che su base volontaria può essere applicata a qualsiasi struttura privata o pubblica a prescindere dalle sue dimensioni e dal suo ambito di intervento – prevede i requisiti per pianificare, attuare, mantenere e riesaminare, in ottica di miglioramento un sistema di prevenzione della corruzione.</a:t>
            </a:r>
          </a:p>
          <a:p>
            <a:pPr marL="0" indent="0">
              <a:buNone/>
            </a:pPr>
            <a:r>
              <a:rPr lang="it-IT" sz="1800" dirty="0">
                <a:latin typeface="Times New Roman" panose="02020603050405020304" pitchFamily="18" charset="0"/>
                <a:cs typeface="Times New Roman" panose="02020603050405020304" pitchFamily="18" charset="0"/>
              </a:rPr>
              <a:t>In quest’ottica quindi prevede l’adozione di misure che riguardano anche i soggetti esterni con cui amministratori, dirigenti ed operatori della struttura vengono in contatto.</a:t>
            </a:r>
          </a:p>
          <a:p>
            <a:pPr marL="0" indent="0">
              <a:buNone/>
            </a:pPr>
            <a:r>
              <a:rPr lang="it-IT" sz="1800" dirty="0">
                <a:latin typeface="Times New Roman" panose="02020603050405020304" pitchFamily="18" charset="0"/>
                <a:cs typeface="Times New Roman" panose="02020603050405020304" pitchFamily="18" charset="0"/>
              </a:rPr>
              <a:t>Il «contesto esterno» assume rilievo in quanto concorre a determinare l’ambito nel quale vengono adottate le scelte, destinate ad esplicare i loro effetti anche sui soggetti «esterni».</a:t>
            </a:r>
          </a:p>
          <a:p>
            <a:pPr marL="0" indent="0">
              <a:buNone/>
            </a:pPr>
            <a:r>
              <a:rPr lang="it-IT" sz="1800" dirty="0">
                <a:latin typeface="Times New Roman" panose="02020603050405020304" pitchFamily="18" charset="0"/>
                <a:cs typeface="Times New Roman" panose="02020603050405020304" pitchFamily="18" charset="0"/>
              </a:rPr>
              <a:t>La valutazione del rischio, oltre ai profili organizzativi e di «contesto interno», deve tener conto delle esigenze e delle aspettative delle parti interessate.</a:t>
            </a:r>
          </a:p>
          <a:p>
            <a:pPr marL="0" indent="0">
              <a:buNone/>
            </a:pPr>
            <a:r>
              <a:rPr lang="it-IT" sz="1800" dirty="0">
                <a:latin typeface="Times New Roman" panose="02020603050405020304" pitchFamily="18" charset="0"/>
                <a:cs typeface="Times New Roman" panose="02020603050405020304" pitchFamily="18" charset="0"/>
              </a:rPr>
              <a:t>La «corruzione» da contrastare è quindi:</a:t>
            </a:r>
          </a:p>
          <a:p>
            <a:pPr>
              <a:buFontTx/>
              <a:buChar char="-"/>
            </a:pPr>
            <a:r>
              <a:rPr lang="it-IT" sz="1800" dirty="0">
                <a:latin typeface="Times New Roman" panose="02020603050405020304" pitchFamily="18" charset="0"/>
                <a:cs typeface="Times New Roman" panose="02020603050405020304" pitchFamily="18" charset="0"/>
              </a:rPr>
              <a:t>quella attuata dalla struttura e dai suoi dipendenti e dai «business partner» (coloro cioè che operano per conto della struttura o nel su interesse)</a:t>
            </a:r>
          </a:p>
          <a:p>
            <a:pPr>
              <a:buFontTx/>
              <a:buChar char="-"/>
            </a:pPr>
            <a:r>
              <a:rPr lang="it-IT" sz="1800" dirty="0">
                <a:latin typeface="Times New Roman" panose="02020603050405020304" pitchFamily="18" charset="0"/>
                <a:cs typeface="Times New Roman" panose="02020603050405020304" pitchFamily="18" charset="0"/>
              </a:rPr>
              <a:t>quella attuata nei confronti della struttura e dei suoi dipendenti o «business partner»</a:t>
            </a: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Il sistema della ISO 37001</a:t>
            </a:r>
          </a:p>
        </p:txBody>
      </p:sp>
    </p:spTree>
    <p:extLst>
      <p:ext uri="{BB962C8B-B14F-4D97-AF65-F5344CB8AC3E}">
        <p14:creationId xmlns:p14="http://schemas.microsoft.com/office/powerpoint/2010/main" val="41791970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51520" y="0"/>
            <a:ext cx="8256587" cy="666750"/>
          </a:xfrm>
        </p:spPr>
        <p:txBody>
          <a:bodyPr/>
          <a:lstStyle/>
          <a:p>
            <a:r>
              <a:rPr lang="it-IT" sz="2400" b="1" dirty="0">
                <a:latin typeface="Times New Roman" panose="02020603050405020304" pitchFamily="18" charset="0"/>
                <a:cs typeface="Times New Roman" panose="02020603050405020304" pitchFamily="18" charset="0"/>
              </a:rPr>
              <a:t>  La valutazione critica dei contenuti del PTPC</a:t>
            </a:r>
          </a:p>
        </p:txBody>
      </p:sp>
      <p:sp>
        <p:nvSpPr>
          <p:cNvPr id="2" name="Rettangolo 1">
            <a:extLst>
              <a:ext uri="{FF2B5EF4-FFF2-40B4-BE49-F238E27FC236}">
                <a16:creationId xmlns:a16="http://schemas.microsoft.com/office/drawing/2014/main" id="{803FCAC6-77D5-43B1-9CBB-11B61E82B601}"/>
              </a:ext>
            </a:extLst>
          </p:cNvPr>
          <p:cNvSpPr/>
          <p:nvPr/>
        </p:nvSpPr>
        <p:spPr>
          <a:xfrm>
            <a:off x="395536" y="1268761"/>
            <a:ext cx="842493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61094E8B-BC2B-4814-B64C-721736D49F7E}"/>
              </a:ext>
            </a:extLst>
          </p:cNvPr>
          <p:cNvSpPr/>
          <p:nvPr/>
        </p:nvSpPr>
        <p:spPr>
          <a:xfrm>
            <a:off x="395535" y="1268761"/>
            <a:ext cx="8256587"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F622499E-6A3F-49BC-AA91-66011AFA5295}"/>
              </a:ext>
            </a:extLst>
          </p:cNvPr>
          <p:cNvSpPr/>
          <p:nvPr/>
        </p:nvSpPr>
        <p:spPr>
          <a:xfrm>
            <a:off x="483995" y="1268761"/>
            <a:ext cx="8256586"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6" name="Rettangolo 5">
            <a:extLst>
              <a:ext uri="{FF2B5EF4-FFF2-40B4-BE49-F238E27FC236}">
                <a16:creationId xmlns:a16="http://schemas.microsoft.com/office/drawing/2014/main" id="{2F34D89A-5520-45FE-B304-C602D8052BAA}"/>
              </a:ext>
            </a:extLst>
          </p:cNvPr>
          <p:cNvSpPr/>
          <p:nvPr/>
        </p:nvSpPr>
        <p:spPr>
          <a:xfrm>
            <a:off x="403419" y="1268761"/>
            <a:ext cx="833716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0443640B-C6D7-4B93-A085-B18A1663E384}"/>
              </a:ext>
            </a:extLst>
          </p:cNvPr>
          <p:cNvSpPr/>
          <p:nvPr/>
        </p:nvSpPr>
        <p:spPr>
          <a:xfrm>
            <a:off x="376434" y="917912"/>
            <a:ext cx="8345046" cy="5386090"/>
          </a:xfrm>
          <a:prstGeom prst="rect">
            <a:avLst/>
          </a:prstGeom>
        </p:spPr>
        <p:txBody>
          <a:bodyPr wrap="square">
            <a:spAutoFit/>
          </a:bodyPr>
          <a:lstStyle/>
          <a:p>
            <a:r>
              <a:rPr lang="it-IT" altLang="it-IT" b="0" dirty="0">
                <a:latin typeface="Times New Roman" panose="02020603050405020304" pitchFamily="18" charset="0"/>
                <a:cs typeface="Times New Roman" panose="02020603050405020304" pitchFamily="18" charset="0"/>
              </a:rPr>
              <a:t>La stesura del PTPC passa attraverso una serie di fasi ed il suo risultato complessivo non può non essere oggetto di una valutazione critica alla luce non solo delle esperienze interne, ma anche di quelle relative ai piani di altre amministrazioni, quali risultano anche dalle indicazioni dell’ANAC.</a:t>
            </a:r>
          </a:p>
          <a:p>
            <a:r>
              <a:rPr lang="it-IT" altLang="it-IT" b="0" dirty="0">
                <a:latin typeface="Times New Roman" panose="02020603050405020304" pitchFamily="18" charset="0"/>
                <a:cs typeface="Times New Roman" panose="02020603050405020304" pitchFamily="18" charset="0"/>
              </a:rPr>
              <a:t>Un utile elemento di raffronto può essere costituito anche dalle esperienze maturate in ambito privato nei confronti dei MOG adottati ai sensi del </a:t>
            </a:r>
            <a:r>
              <a:rPr lang="it-IT" altLang="it-IT" b="0" dirty="0" err="1">
                <a:latin typeface="Times New Roman" panose="02020603050405020304" pitchFamily="18" charset="0"/>
                <a:cs typeface="Times New Roman" panose="02020603050405020304" pitchFamily="18" charset="0"/>
              </a:rPr>
              <a:t>DLgs</a:t>
            </a:r>
            <a:r>
              <a:rPr lang="it-IT" altLang="it-IT" b="0" dirty="0">
                <a:latin typeface="Times New Roman" panose="02020603050405020304" pitchFamily="18" charset="0"/>
                <a:cs typeface="Times New Roman" panose="02020603050405020304" pitchFamily="18" charset="0"/>
              </a:rPr>
              <a:t> 231/2001.</a:t>
            </a:r>
          </a:p>
          <a:p>
            <a:r>
              <a:rPr lang="it-IT" altLang="it-IT" b="0" dirty="0">
                <a:latin typeface="Times New Roman" panose="02020603050405020304" pitchFamily="18" charset="0"/>
                <a:cs typeface="Times New Roman" panose="02020603050405020304" pitchFamily="18" charset="0"/>
              </a:rPr>
              <a:t>Per quanto riguarda questi ultimi si rileva che le criticità emergono non solo e non tanto nell’ambito «interno» della singola struttura, quanto dalle affermazioni del giudice penale, chiamato a valutare la sussistenza della responsabilità della struttura in relazione all’idoneità del POG ad evitare i reati commessi da amministratori e dirigenti.</a:t>
            </a:r>
          </a:p>
          <a:p>
            <a:r>
              <a:rPr lang="it-IT" altLang="it-IT" b="0" dirty="0">
                <a:latin typeface="Times New Roman" panose="02020603050405020304" pitchFamily="18" charset="0"/>
                <a:cs typeface="Times New Roman" panose="02020603050405020304" pitchFamily="18" charset="0"/>
              </a:rPr>
              <a:t>La responsabilità della struttura è stata affermata, tra l’altro, in relazione alle seguenti carenze:</a:t>
            </a:r>
          </a:p>
          <a:p>
            <a:pPr>
              <a:buFontTx/>
              <a:buChar char="-"/>
            </a:pPr>
            <a:r>
              <a:rPr lang="it-IT" altLang="it-IT" b="0" dirty="0">
                <a:latin typeface="Times New Roman" panose="02020603050405020304" pitchFamily="18" charset="0"/>
                <a:cs typeface="Times New Roman" panose="02020603050405020304" pitchFamily="18" charset="0"/>
              </a:rPr>
              <a:t> mancanza, in relazione alle aree sensibili, di specifiche previsioni per le procedure esattamente determinate e determinabili, regole organizzate in rigida sequenza dirette a garantire il conseguimento di risultati precisi</a:t>
            </a:r>
          </a:p>
          <a:p>
            <a:pPr marL="285750" indent="-285750">
              <a:buFontTx/>
              <a:buChar char="-"/>
            </a:pPr>
            <a:r>
              <a:rPr lang="it-IT" altLang="it-IT" b="0" dirty="0">
                <a:latin typeface="Times New Roman" panose="02020603050405020304" pitchFamily="18" charset="0"/>
                <a:cs typeface="Times New Roman" panose="02020603050405020304" pitchFamily="18" charset="0"/>
              </a:rPr>
              <a:t>mancanza di un’efficace e costante attività di controllo sull’applicazione delle misure</a:t>
            </a:r>
          </a:p>
          <a:p>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dirty="0">
              <a:latin typeface="Times New Roman" panose="02020603050405020304" pitchFamily="18" charset="0"/>
              <a:cs typeface="Times New Roman" panose="02020603050405020304" pitchFamily="18" charset="0"/>
            </a:endParaRPr>
          </a:p>
          <a:p>
            <a:pPr>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8" name="Rettangolo 7">
            <a:extLst>
              <a:ext uri="{FF2B5EF4-FFF2-40B4-BE49-F238E27FC236}">
                <a16:creationId xmlns:a16="http://schemas.microsoft.com/office/drawing/2014/main" id="{4F04E5A7-2146-49CA-B86D-E8D082390CFE}"/>
              </a:ext>
            </a:extLst>
          </p:cNvPr>
          <p:cNvSpPr/>
          <p:nvPr/>
        </p:nvSpPr>
        <p:spPr>
          <a:xfrm>
            <a:off x="323527" y="1268760"/>
            <a:ext cx="8345046" cy="369332"/>
          </a:xfrm>
          <a:prstGeom prst="rect">
            <a:avLst/>
          </a:prstGeom>
        </p:spPr>
        <p:txBody>
          <a:bodyPr wrap="square">
            <a:spAutoFit/>
          </a:bodyPr>
          <a:lstStyle/>
          <a:p>
            <a:endParaRPr lang="it-IT" altLang="it-IT" dirty="0">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98D1DAB0-A1B3-4A67-BFD5-22D736A133CA}"/>
              </a:ext>
            </a:extLst>
          </p:cNvPr>
          <p:cNvSpPr/>
          <p:nvPr/>
        </p:nvSpPr>
        <p:spPr>
          <a:xfrm>
            <a:off x="411987" y="1268759"/>
            <a:ext cx="8264468"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0" name="Rettangolo 9">
            <a:extLst>
              <a:ext uri="{FF2B5EF4-FFF2-40B4-BE49-F238E27FC236}">
                <a16:creationId xmlns:a16="http://schemas.microsoft.com/office/drawing/2014/main" id="{F8A24CE3-1467-4EF2-90C1-73C2DC099978}"/>
              </a:ext>
            </a:extLst>
          </p:cNvPr>
          <p:cNvSpPr/>
          <p:nvPr/>
        </p:nvSpPr>
        <p:spPr>
          <a:xfrm>
            <a:off x="411985" y="1268757"/>
            <a:ext cx="8352929"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1" name="Rettangolo 10">
            <a:extLst>
              <a:ext uri="{FF2B5EF4-FFF2-40B4-BE49-F238E27FC236}">
                <a16:creationId xmlns:a16="http://schemas.microsoft.com/office/drawing/2014/main" id="{10B60CD8-14ED-45FB-9358-D5178FEFB62D}"/>
              </a:ext>
            </a:extLst>
          </p:cNvPr>
          <p:cNvSpPr/>
          <p:nvPr/>
        </p:nvSpPr>
        <p:spPr>
          <a:xfrm>
            <a:off x="491878" y="1268757"/>
            <a:ext cx="8232252" cy="369332"/>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p>
        </p:txBody>
      </p:sp>
      <p:sp>
        <p:nvSpPr>
          <p:cNvPr id="12" name="Rettangolo 11">
            <a:extLst>
              <a:ext uri="{FF2B5EF4-FFF2-40B4-BE49-F238E27FC236}">
                <a16:creationId xmlns:a16="http://schemas.microsoft.com/office/drawing/2014/main" id="{C155FCC6-92DF-4404-93ED-D024C834DED4}"/>
              </a:ext>
            </a:extLst>
          </p:cNvPr>
          <p:cNvSpPr/>
          <p:nvPr/>
        </p:nvSpPr>
        <p:spPr>
          <a:xfrm>
            <a:off x="403417" y="1222371"/>
            <a:ext cx="8112570" cy="400110"/>
          </a:xfrm>
          <a:prstGeom prst="rect">
            <a:avLst/>
          </a:prstGeom>
        </p:spPr>
        <p:txBody>
          <a:bodyPr wrap="square">
            <a:spAutoFit/>
          </a:bodyPr>
          <a:lstStyle/>
          <a:p>
            <a:r>
              <a:rPr lang="it-IT" altLang="it-IT"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5861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8675EA2-55FD-49A6-BD4F-A9EF69D84903}"/>
              </a:ext>
            </a:extLst>
          </p:cNvPr>
          <p:cNvSpPr>
            <a:spLocks noGrp="1"/>
          </p:cNvSpPr>
          <p:nvPr>
            <p:ph sz="quarter" idx="1"/>
          </p:nvPr>
        </p:nvSpPr>
        <p:spPr>
          <a:xfrm>
            <a:off x="323528" y="548680"/>
            <a:ext cx="8229600" cy="4802088"/>
          </a:xfrm>
        </p:spPr>
        <p:txBody>
          <a:bodyPr/>
          <a:lstStyle/>
          <a:p>
            <a:pPr marL="0" indent="0">
              <a:buFontTx/>
              <a:buChar char="-"/>
            </a:pPr>
            <a:endParaRPr lang="it-IT" sz="1800" dirty="0">
              <a:latin typeface="Times New Roman" panose="02020603050405020304" pitchFamily="18" charset="0"/>
              <a:cs typeface="Times New Roman" panose="02020603050405020304" pitchFamily="18" charset="0"/>
            </a:endParaRPr>
          </a:p>
          <a:p>
            <a:pPr marL="0" indent="0">
              <a:buFontTx/>
              <a:buChar char="-"/>
            </a:pPr>
            <a:endParaRPr lang="it-IT" sz="1800" dirty="0">
              <a:latin typeface="Times New Roman" panose="02020603050405020304" pitchFamily="18" charset="0"/>
              <a:cs typeface="Times New Roman" panose="02020603050405020304" pitchFamily="18" charset="0"/>
            </a:endParaRPr>
          </a:p>
          <a:p>
            <a:pPr marL="0" indent="0">
              <a:buFontTx/>
              <a:buChar char="-"/>
            </a:pPr>
            <a:r>
              <a:rPr lang="it-IT" sz="1800" dirty="0">
                <a:latin typeface="Times New Roman" panose="02020603050405020304" pitchFamily="18" charset="0"/>
                <a:cs typeface="Times New Roman" panose="02020603050405020304" pitchFamily="18" charset="0"/>
              </a:rPr>
              <a:t> mancanza di sanzioni disciplinari per amministratori e dirigenti che per negligenza o imperizia non abbiano saputo individuare ed eliminare violazioni delle misure prescritte</a:t>
            </a:r>
          </a:p>
          <a:p>
            <a:pPr marL="0" indent="0">
              <a:buFontTx/>
              <a:buChar char="-"/>
            </a:pPr>
            <a:r>
              <a:rPr lang="it-IT" sz="1800" dirty="0">
                <a:latin typeface="Times New Roman" panose="02020603050405020304" pitchFamily="18" charset="0"/>
                <a:cs typeface="Times New Roman" panose="02020603050405020304" pitchFamily="18" charset="0"/>
              </a:rPr>
              <a:t> mancanza di sistematiche procedure di identificazione dei rischi in caso di circostanze particolari (emersione di precedenti violazioni, elevato turn-over di personale)</a:t>
            </a:r>
          </a:p>
          <a:p>
            <a:pPr marL="0" indent="0">
              <a:buFontTx/>
              <a:buChar char="-"/>
            </a:pPr>
            <a:r>
              <a:rPr lang="it-IT" sz="1800" dirty="0">
                <a:latin typeface="Times New Roman" panose="02020603050405020304" pitchFamily="18" charset="0"/>
                <a:cs typeface="Times New Roman" panose="02020603050405020304" pitchFamily="18" charset="0"/>
              </a:rPr>
              <a:t> mancata previsione dell’obbligo per i dirigenti di comunicare all’OIV notizie rilevati relative a violazione delle prescrizioni, </a:t>
            </a:r>
          </a:p>
          <a:p>
            <a:pPr marL="0" indent="0">
              <a:buFontTx/>
              <a:buChar char="-"/>
            </a:pPr>
            <a:r>
              <a:rPr lang="it-IT" sz="1800" dirty="0">
                <a:latin typeface="Times New Roman" panose="02020603050405020304" pitchFamily="18" charset="0"/>
                <a:cs typeface="Times New Roman" panose="02020603050405020304" pitchFamily="18" charset="0"/>
              </a:rPr>
              <a:t> mancanza di una formazione differenziata tra dipendenti in funzione della specifica area di rischio in cui operano</a:t>
            </a:r>
          </a:p>
          <a:p>
            <a:pPr marL="0" indent="0">
              <a:buFontTx/>
              <a:buChar char="-"/>
            </a:pPr>
            <a:r>
              <a:rPr lang="it-IT" sz="1800" dirty="0">
                <a:latin typeface="Times New Roman" panose="02020603050405020304" pitchFamily="18" charset="0"/>
                <a:cs typeface="Times New Roman" panose="02020603050405020304" pitchFamily="18" charset="0"/>
              </a:rPr>
              <a:t> mancata previsione dei contenuti dei corsi di formazione generica (contenuto, durata, obbligo di partecipazione e sistema di controllo, controllo di qualità del contenuto) </a:t>
            </a:r>
          </a:p>
        </p:txBody>
      </p:sp>
    </p:spTree>
    <p:extLst>
      <p:ext uri="{BB962C8B-B14F-4D97-AF65-F5344CB8AC3E}">
        <p14:creationId xmlns:p14="http://schemas.microsoft.com/office/powerpoint/2010/main" val="2208610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Il PNA 2017 (delibera 22 novembre 2017) contiene una sezione specifica dedicata alle Università nella quale si pone particolare attenzione ad alcuni settori che caratterizzano la loro attività:</a:t>
            </a:r>
          </a:p>
          <a:p>
            <a:pPr>
              <a:buFontTx/>
              <a:buChar char="-"/>
            </a:pPr>
            <a:r>
              <a:rPr lang="it-IT" sz="2000" dirty="0">
                <a:latin typeface="Times New Roman" panose="02020603050405020304" pitchFamily="18" charset="0"/>
                <a:cs typeface="Times New Roman" panose="02020603050405020304" pitchFamily="18" charset="0"/>
              </a:rPr>
              <a:t>Ricerca</a:t>
            </a:r>
          </a:p>
          <a:p>
            <a:pPr>
              <a:buFontTx/>
              <a:buChar char="-"/>
            </a:pPr>
            <a:r>
              <a:rPr lang="it-IT" sz="2000" dirty="0">
                <a:latin typeface="Times New Roman" panose="02020603050405020304" pitchFamily="18" charset="0"/>
                <a:cs typeface="Times New Roman" panose="02020603050405020304" pitchFamily="18" charset="0"/>
              </a:rPr>
              <a:t>Organizzazione della didattica</a:t>
            </a:r>
          </a:p>
          <a:p>
            <a:pPr>
              <a:buFontTx/>
              <a:buChar char="-"/>
            </a:pPr>
            <a:r>
              <a:rPr lang="it-IT" sz="2000" dirty="0">
                <a:latin typeface="Times New Roman" panose="02020603050405020304" pitchFamily="18" charset="0"/>
                <a:cs typeface="Times New Roman" panose="02020603050405020304" pitchFamily="18" charset="0"/>
              </a:rPr>
              <a:t>Reclutamento dei docenti</a:t>
            </a: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Aspetti specifici per le Università</a:t>
            </a:r>
          </a:p>
        </p:txBody>
      </p:sp>
    </p:spTree>
    <p:extLst>
      <p:ext uri="{BB962C8B-B14F-4D97-AF65-F5344CB8AC3E}">
        <p14:creationId xmlns:p14="http://schemas.microsoft.com/office/powerpoint/2010/main" val="2516321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Nel settore della ricerca si assume come punto di partenza la considerazione che le decisioni rilevanti si articolano in quattro fasi distinte:</a:t>
            </a:r>
          </a:p>
          <a:p>
            <a:pPr>
              <a:buFontTx/>
              <a:buChar char="-"/>
            </a:pPr>
            <a:r>
              <a:rPr lang="it-IT" sz="2000" dirty="0">
                <a:latin typeface="Times New Roman" panose="02020603050405020304" pitchFamily="18" charset="0"/>
                <a:cs typeface="Times New Roman" panose="02020603050405020304" pitchFamily="18" charset="0"/>
              </a:rPr>
              <a:t>progettazione</a:t>
            </a:r>
          </a:p>
          <a:p>
            <a:pPr>
              <a:buFontTx/>
              <a:buChar char="-"/>
            </a:pPr>
            <a:r>
              <a:rPr lang="it-IT" sz="2000" dirty="0">
                <a:latin typeface="Times New Roman" panose="02020603050405020304" pitchFamily="18" charset="0"/>
                <a:cs typeface="Times New Roman" panose="02020603050405020304" pitchFamily="18" charset="0"/>
              </a:rPr>
              <a:t>valutazione dei progetti e loro finanziamento</a:t>
            </a:r>
          </a:p>
          <a:p>
            <a:pPr>
              <a:buFontTx/>
              <a:buChar char="-"/>
            </a:pPr>
            <a:r>
              <a:rPr lang="it-IT" sz="2000" dirty="0">
                <a:latin typeface="Times New Roman" panose="02020603050405020304" pitchFamily="18" charset="0"/>
                <a:cs typeface="Times New Roman" panose="02020603050405020304" pitchFamily="18" charset="0"/>
              </a:rPr>
              <a:t>svolgimento della ricerca</a:t>
            </a:r>
          </a:p>
          <a:p>
            <a:pPr>
              <a:buFontTx/>
              <a:buChar char="-"/>
            </a:pPr>
            <a:r>
              <a:rPr lang="it-IT" sz="2000" dirty="0">
                <a:latin typeface="Times New Roman" panose="02020603050405020304" pitchFamily="18" charset="0"/>
                <a:cs typeface="Times New Roman" panose="02020603050405020304" pitchFamily="18" charset="0"/>
              </a:rPr>
              <a:t>pubblicazione degli esiti</a:t>
            </a:r>
          </a:p>
          <a:p>
            <a:pPr marL="0" indent="0">
              <a:buNone/>
            </a:pPr>
            <a:r>
              <a:rPr lang="it-IT" sz="2000" dirty="0">
                <a:latin typeface="Times New Roman" panose="02020603050405020304" pitchFamily="18" charset="0"/>
                <a:cs typeface="Times New Roman" panose="02020603050405020304" pitchFamily="18" charset="0"/>
              </a:rPr>
              <a:t>Ciascuna di queste fasi è analizzata ed oggetto di utili indicazioni</a:t>
            </a: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Il settore della ricerca</a:t>
            </a:r>
          </a:p>
        </p:txBody>
      </p:sp>
    </p:spTree>
    <p:extLst>
      <p:ext uri="{BB962C8B-B14F-4D97-AF65-F5344CB8AC3E}">
        <p14:creationId xmlns:p14="http://schemas.microsoft.com/office/powerpoint/2010/main" val="24411438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Per quanto attiene alla progettazione di ciascuna Università l’ANAC segnala l’opportunità di:</a:t>
            </a:r>
          </a:p>
          <a:p>
            <a:pPr>
              <a:buFontTx/>
              <a:buChar char="-"/>
            </a:pPr>
            <a:r>
              <a:rPr lang="it-IT" sz="2000" dirty="0">
                <a:latin typeface="Times New Roman" panose="02020603050405020304" pitchFamily="18" charset="0"/>
                <a:cs typeface="Times New Roman" panose="02020603050405020304" pitchFamily="18" charset="0"/>
              </a:rPr>
              <a:t>adottare misure che favoriscano la massima circolazione delle informazioni sui bandi e sule facilitazione dell’Ateneo nei riguardo di tutti i ricercatori interni interessati o potenzialmente interessati</a:t>
            </a:r>
          </a:p>
          <a:p>
            <a:pPr>
              <a:buFontTx/>
              <a:buChar char="-"/>
            </a:pPr>
            <a:r>
              <a:rPr lang="it-IT" sz="2000" dirty="0">
                <a:latin typeface="Times New Roman" panose="02020603050405020304" pitchFamily="18" charset="0"/>
                <a:cs typeface="Times New Roman" panose="02020603050405020304" pitchFamily="18" charset="0"/>
              </a:rPr>
              <a:t>predeterminare le regole mediante le quali tutti i ricercatori abbiano le stesse possibilità di accedere ai bandi, elaborare i progetti e vederli valutati</a:t>
            </a:r>
          </a:p>
          <a:p>
            <a:pPr>
              <a:buFontTx/>
              <a:buChar char="-"/>
            </a:pPr>
            <a:r>
              <a:rPr lang="it-IT" sz="2000" dirty="0">
                <a:latin typeface="Times New Roman" panose="02020603050405020304" pitchFamily="18" charset="0"/>
                <a:cs typeface="Times New Roman" panose="02020603050405020304" pitchFamily="18" charset="0"/>
              </a:rPr>
              <a:t>prevedere risorse adeguate per rendere possibile la predisposizione di progetti che possano concorrere a finanziamenti internazionali, europei o nazionali</a:t>
            </a:r>
          </a:p>
          <a:p>
            <a:pPr>
              <a:buFontTx/>
              <a:buChar char="-"/>
            </a:pPr>
            <a:r>
              <a:rPr lang="it-IT" sz="2000" dirty="0">
                <a:latin typeface="Times New Roman" panose="02020603050405020304" pitchFamily="18" charset="0"/>
                <a:cs typeface="Times New Roman" panose="02020603050405020304" pitchFamily="18" charset="0"/>
              </a:rPr>
              <a:t>concentrare le risorse di Ateneo sui progetti di ricerca, distinguendoli dalle attività di ricerca svolte con forme di collaborazione con soggetti esterni (ad esempio spin-off)</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progettazione della ricerca</a:t>
            </a:r>
          </a:p>
        </p:txBody>
      </p:sp>
    </p:spTree>
    <p:extLst>
      <p:ext uri="{BB962C8B-B14F-4D97-AF65-F5344CB8AC3E}">
        <p14:creationId xmlns:p14="http://schemas.microsoft.com/office/powerpoint/2010/main" val="352084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Il punto di partenza delle considerazioni dell’ANAC è costituito dalla considerazione che alla parcellizzazione delle fonti di finanziamento e dei soggetti finanziatori consegue la disomogeneità delle procedure di adesione, delle modalità di predisposizione e presentazione dei progetti, dei criteri di selezione, dei parametri e delle modalità di valutazione ex ante dei progetti.</a:t>
            </a:r>
          </a:p>
          <a:p>
            <a:pPr marL="0" indent="0">
              <a:buNone/>
            </a:pPr>
            <a:r>
              <a:rPr lang="it-IT" sz="2000" dirty="0">
                <a:latin typeface="Times New Roman" panose="02020603050405020304" pitchFamily="18" charset="0"/>
                <a:cs typeface="Times New Roman" panose="02020603050405020304" pitchFamily="18" charset="0"/>
              </a:rPr>
              <a:t>Specifici rischi derivano dai procedimenti di selezione dei valutatori, per la possibilità di candidature di portatori di interessi, o di «fuga» dalle candidature per progetti di scarso impatto.</a:t>
            </a:r>
          </a:p>
          <a:p>
            <a:pPr marL="0" indent="0">
              <a:buNone/>
            </a:pPr>
            <a:r>
              <a:rPr lang="it-IT" sz="2000" dirty="0">
                <a:latin typeface="Times New Roman" panose="02020603050405020304" pitchFamily="18" charset="0"/>
                <a:cs typeface="Times New Roman" panose="02020603050405020304" pitchFamily="18" charset="0"/>
              </a:rPr>
              <a:t>A fronte di queste «anomalie» si propongono misure di ricostruzione di un quadro di insieme caratterizzato da massima circolazione delle informazioni e maggiore omogeneità delle modalità procedimentali, e di misure organizzative per favorire criteri di trasparenza nella selezione dei valutatori.</a:t>
            </a:r>
          </a:p>
          <a:p>
            <a:pPr marL="0" indent="0">
              <a:buNone/>
            </a:pPr>
            <a:r>
              <a:rPr lang="it-IT" sz="2000" dirty="0">
                <a:latin typeface="Times New Roman" panose="02020603050405020304" pitchFamily="18" charset="0"/>
                <a:cs typeface="Times New Roman" panose="02020603050405020304" pitchFamily="18" charset="0"/>
              </a:rPr>
              <a:t>In particolare si segnala l’esigenza che i codici etici e/o di comportamento di Ateneo contengano specifiche previsioni in materia con puntuali indicazioni sulle conseguente sanzionatorie in caso di violazione.</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valutazione ed il finanziamento dei progetti</a:t>
            </a:r>
          </a:p>
        </p:txBody>
      </p:sp>
    </p:spTree>
    <p:extLst>
      <p:ext uri="{BB962C8B-B14F-4D97-AF65-F5344CB8AC3E}">
        <p14:creationId xmlns:p14="http://schemas.microsoft.com/office/powerpoint/2010/main" val="28486231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 In questa fase fenomeni di cattiva amministrazione possono riguardare;</a:t>
            </a:r>
          </a:p>
          <a:p>
            <a:pPr>
              <a:buFontTx/>
              <a:buChar char="-"/>
            </a:pPr>
            <a:r>
              <a:rPr lang="it-IT" sz="2000" dirty="0">
                <a:latin typeface="Times New Roman" panose="02020603050405020304" pitchFamily="18" charset="0"/>
                <a:cs typeface="Times New Roman" panose="02020603050405020304" pitchFamily="18" charset="0"/>
              </a:rPr>
              <a:t>modalità di individuazione del coordinatore della ricerca e dei componenti del gruppo</a:t>
            </a:r>
          </a:p>
          <a:p>
            <a:pPr>
              <a:buFontTx/>
              <a:buChar char="-"/>
            </a:pPr>
            <a:r>
              <a:rPr lang="it-IT" sz="2000" dirty="0">
                <a:latin typeface="Times New Roman" panose="02020603050405020304" pitchFamily="18" charset="0"/>
                <a:cs typeface="Times New Roman" panose="02020603050405020304" pitchFamily="18" charset="0"/>
              </a:rPr>
              <a:t>modalità di gestione dei rapporti interni del gruppo di ricerca</a:t>
            </a:r>
          </a:p>
          <a:p>
            <a:pPr>
              <a:buFontTx/>
              <a:buChar char="-"/>
            </a:pPr>
            <a:r>
              <a:rPr lang="it-IT" sz="2000" dirty="0">
                <a:latin typeface="Times New Roman" panose="02020603050405020304" pitchFamily="18" charset="0"/>
                <a:cs typeface="Times New Roman" panose="02020603050405020304" pitchFamily="18" charset="0"/>
              </a:rPr>
              <a:t>modi di utilizzazione dei risultati della ricerca</a:t>
            </a:r>
          </a:p>
          <a:p>
            <a:pPr marL="0" indent="0">
              <a:buNone/>
            </a:pPr>
            <a:r>
              <a:rPr lang="it-IT" sz="2000" dirty="0">
                <a:latin typeface="Times New Roman" panose="02020603050405020304" pitchFamily="18" charset="0"/>
                <a:cs typeface="Times New Roman" panose="02020603050405020304" pitchFamily="18" charset="0"/>
              </a:rPr>
              <a:t>In particolare, per quanto riguarda gli spin-off si segnala la necessità di verificare l’assenza di conflitti di interesse tra i soci e l’attività di formazione ricerca e consulenza svolta dai componenti del dipartimento universitario coinvolto.</a:t>
            </a:r>
          </a:p>
          <a:p>
            <a:pPr marL="0" indent="0">
              <a:buNone/>
            </a:pPr>
            <a:r>
              <a:rPr lang="it-IT" sz="2000" dirty="0">
                <a:latin typeface="Times New Roman" panose="02020603050405020304" pitchFamily="18" charset="0"/>
                <a:cs typeface="Times New Roman" panose="02020603050405020304" pitchFamily="18" charset="0"/>
              </a:rPr>
              <a:t>Anche per tale specifica ipotesi si suggerisce di inserire specifiche previsioni nel codice etico/e o di comportamento dell’Ateneo.</a:t>
            </a:r>
          </a:p>
          <a:p>
            <a:pPr>
              <a:buFontTx/>
              <a:buChar char="-"/>
            </a:pPr>
            <a:endParaRPr lang="it-IT" sz="2000" dirty="0">
              <a:latin typeface="Times New Roman" panose="02020603050405020304" pitchFamily="18" charset="0"/>
              <a:cs typeface="Times New Roman" panose="02020603050405020304" pitchFamily="18" charset="0"/>
            </a:endParaRP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Lo svolgimento della ricerca</a:t>
            </a:r>
          </a:p>
        </p:txBody>
      </p:sp>
    </p:spTree>
    <p:extLst>
      <p:ext uri="{BB962C8B-B14F-4D97-AF65-F5344CB8AC3E}">
        <p14:creationId xmlns:p14="http://schemas.microsoft.com/office/powerpoint/2010/main" val="5565664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a:xfrm>
            <a:off x="457200" y="836712"/>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Un primo punto rilevante è la verifica dei risultati conseguiti per valutare la conformità e la corrispondenza alle finalità del finanziamento (quantomeno sotto il profilo documentale e procedimentale).</a:t>
            </a:r>
          </a:p>
          <a:p>
            <a:pPr marL="0" indent="0">
              <a:buNone/>
            </a:pPr>
            <a:r>
              <a:rPr lang="it-IT" sz="2000" dirty="0">
                <a:latin typeface="Times New Roman" panose="02020603050405020304" pitchFamily="18" charset="0"/>
                <a:cs typeface="Times New Roman" panose="02020603050405020304" pitchFamily="18" charset="0"/>
              </a:rPr>
              <a:t>Le possibili misure da adottare riguardano:</a:t>
            </a:r>
          </a:p>
          <a:p>
            <a:pPr>
              <a:buFontTx/>
              <a:buChar char="-"/>
            </a:pPr>
            <a:r>
              <a:rPr lang="it-IT" sz="2000" dirty="0">
                <a:latin typeface="Times New Roman" panose="02020603050405020304" pitchFamily="18" charset="0"/>
                <a:cs typeface="Times New Roman" panose="02020603050405020304" pitchFamily="18" charset="0"/>
              </a:rPr>
              <a:t>la creazione di un sito di progetto «duraturo» sul quale pubblicare i risultati</a:t>
            </a:r>
          </a:p>
          <a:p>
            <a:pPr>
              <a:buFontTx/>
              <a:buChar char="-"/>
            </a:pPr>
            <a:r>
              <a:rPr lang="it-IT" sz="2000" dirty="0">
                <a:latin typeface="Times New Roman" panose="02020603050405020304" pitchFamily="18" charset="0"/>
                <a:cs typeface="Times New Roman" panose="02020603050405020304" pitchFamily="18" charset="0"/>
              </a:rPr>
              <a:t>l’inserimento dei risultati nelle banche dati pubbliche anche relative ai finanziamenti per assicurare trasparenza alla corrispondenza dei risultati stessi ai finanziamenti</a:t>
            </a:r>
          </a:p>
          <a:p>
            <a:pPr>
              <a:buFontTx/>
              <a:buChar char="-"/>
            </a:pPr>
            <a:r>
              <a:rPr lang="it-IT" sz="2000" dirty="0">
                <a:latin typeface="Times New Roman" panose="02020603050405020304" pitchFamily="18" charset="0"/>
                <a:cs typeface="Times New Roman" panose="02020603050405020304" pitchFamily="18" charset="0"/>
              </a:rPr>
              <a:t>la verifica, da parte del finanziatore, dell’effettivo svolgimento della ricerca nei tempi previsti, come condizione per l’accesso ad eventuali futuri finanziamenti</a:t>
            </a:r>
          </a:p>
          <a:p>
            <a:pPr marL="0" indent="0">
              <a:buNone/>
            </a:pPr>
            <a:r>
              <a:rPr lang="it-IT" sz="2000" dirty="0">
                <a:latin typeface="Times New Roman" panose="02020603050405020304" pitchFamily="18" charset="0"/>
                <a:cs typeface="Times New Roman" panose="02020603050405020304" pitchFamily="18" charset="0"/>
              </a:rPr>
              <a:t>Un punto trascurato tra le indicazioni dell’ANAC è quello relativo alla pubblicazione dei risultati sulle riviste o sui siti di settore ed alla loro riferibilità alle persone fisiche o alle strutture che hanno realmente contribuito ai risultati stessi.</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a:xfrm>
            <a:off x="611560" y="26506"/>
            <a:ext cx="8256587" cy="666750"/>
          </a:xfrm>
        </p:spPr>
        <p:txBody>
          <a:bodyPr/>
          <a:lstStyle/>
          <a:p>
            <a:r>
              <a:rPr lang="it-IT" sz="2400" b="1" dirty="0">
                <a:latin typeface="Times New Roman" panose="02020603050405020304" pitchFamily="18" charset="0"/>
                <a:cs typeface="Times New Roman" panose="02020603050405020304" pitchFamily="18" charset="0"/>
              </a:rPr>
              <a:t>Gli esiti della ricerca e la loro diffusione</a:t>
            </a:r>
          </a:p>
        </p:txBody>
      </p:sp>
    </p:spTree>
    <p:extLst>
      <p:ext uri="{BB962C8B-B14F-4D97-AF65-F5344CB8AC3E}">
        <p14:creationId xmlns:p14="http://schemas.microsoft.com/office/powerpoint/2010/main" val="125285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a:xfrm>
            <a:off x="457200" y="836712"/>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L’ANAC si è diffusa anche sui profili critici dell’organizzazione della didattica indicando alcune criticità e dettando una serie di criteri da seguire, ponendo specifica attenzione al processo di accreditamento delle sedi e dei corsi di studio e soprattutto al reclutamento dei docenti.</a:t>
            </a:r>
          </a:p>
          <a:p>
            <a:pPr marL="0" indent="0">
              <a:buNone/>
            </a:pPr>
            <a:r>
              <a:rPr lang="it-IT" sz="2000" dirty="0">
                <a:latin typeface="Times New Roman" panose="02020603050405020304" pitchFamily="18" charset="0"/>
                <a:cs typeface="Times New Roman" panose="02020603050405020304" pitchFamily="18" charset="0"/>
              </a:rPr>
              <a:t>Non risulta che alcuna specifica indicazioni sia stata posta per quanto attiene:</a:t>
            </a:r>
          </a:p>
          <a:p>
            <a:pPr>
              <a:buFontTx/>
              <a:buChar char="-"/>
            </a:pPr>
            <a:r>
              <a:rPr lang="it-IT" sz="2000" dirty="0">
                <a:latin typeface="Times New Roman" panose="02020603050405020304" pitchFamily="18" charset="0"/>
                <a:cs typeface="Times New Roman" panose="02020603050405020304" pitchFamily="18" charset="0"/>
              </a:rPr>
              <a:t>alle scuole di specializzazione soprattutto sanitarie (modalità di selezione ai fini dell’accesso; modalità di individuazione dei docenti e correlati profili di conflitto di interessi; modalità di retribuzione dei docenti delle scuole; coinvolgimento degli specializzandi in attività esterne alle strutture etc.)</a:t>
            </a:r>
          </a:p>
          <a:p>
            <a:pPr>
              <a:buFontTx/>
              <a:buChar char="-"/>
            </a:pPr>
            <a:r>
              <a:rPr lang="it-IT" sz="2000" dirty="0">
                <a:latin typeface="Times New Roman" panose="02020603050405020304" pitchFamily="18" charset="0"/>
                <a:cs typeface="Times New Roman" panose="02020603050405020304" pitchFamily="18" charset="0"/>
              </a:rPr>
              <a:t>all’istituzione, organizzazione e finanziamento dei «master», che presentano numerose criticità analoghe ad alcune di quelle  del punto precedente.</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a:xfrm>
            <a:off x="611560" y="26506"/>
            <a:ext cx="8256587" cy="666750"/>
          </a:xfrm>
        </p:spPr>
        <p:txBody>
          <a:bodyPr/>
          <a:lstStyle/>
          <a:p>
            <a:r>
              <a:rPr lang="it-IT" sz="2400" b="1" dirty="0">
                <a:latin typeface="Times New Roman" panose="02020603050405020304" pitchFamily="18" charset="0"/>
                <a:cs typeface="Times New Roman" panose="02020603050405020304" pitchFamily="18" charset="0"/>
              </a:rPr>
              <a:t>L’organizzazione della didattica</a:t>
            </a:r>
          </a:p>
        </p:txBody>
      </p:sp>
    </p:spTree>
    <p:extLst>
      <p:ext uri="{BB962C8B-B14F-4D97-AF65-F5344CB8AC3E}">
        <p14:creationId xmlns:p14="http://schemas.microsoft.com/office/powerpoint/2010/main" val="34121546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a:xfrm>
            <a:off x="457200" y="836712"/>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L’ANAC tenendo anche conto del particolare regime delle incompatibilità previsto dalla legge 240/2010 e della sovrapposizione di questa con il DPR 382/1980, individua tre diversi regimi di misure per prevenire i conflitti di interesse di professori e ricercatori, applicabili con estensione diversa con riferimento al tempo pieno e al tempo definito:</a:t>
            </a:r>
          </a:p>
          <a:p>
            <a:pPr>
              <a:buFontTx/>
              <a:buChar char="-"/>
            </a:pPr>
            <a:r>
              <a:rPr lang="it-IT" sz="1800" dirty="0">
                <a:latin typeface="Times New Roman" panose="02020603050405020304" pitchFamily="18" charset="0"/>
                <a:cs typeface="Times New Roman" panose="02020603050405020304" pitchFamily="18" charset="0"/>
              </a:rPr>
              <a:t>attività assolutamente incompatibili, che postulano la richiesta obbligatoria di aspettativa ex art. 13 DPR 382/1980</a:t>
            </a:r>
          </a:p>
          <a:p>
            <a:pPr>
              <a:buFontTx/>
              <a:buChar char="-"/>
            </a:pPr>
            <a:r>
              <a:rPr lang="it-IT" sz="1800" dirty="0">
                <a:latin typeface="Times New Roman" panose="02020603050405020304" pitchFamily="18" charset="0"/>
                <a:cs typeface="Times New Roman" panose="02020603050405020304" pitchFamily="18" charset="0"/>
              </a:rPr>
              <a:t>attività libere fatto salvo il rispetto degli obblighi istituzionali, come le attività anche retribuite «di valutazione e di </a:t>
            </a:r>
            <a:r>
              <a:rPr lang="it-IT" sz="1800" dirty="0" err="1">
                <a:latin typeface="Times New Roman" panose="02020603050405020304" pitchFamily="18" charset="0"/>
                <a:cs typeface="Times New Roman" panose="02020603050405020304" pitchFamily="18" charset="0"/>
              </a:rPr>
              <a:t>referaggio</a:t>
            </a:r>
            <a:r>
              <a:rPr lang="it-IT" sz="1800" dirty="0">
                <a:latin typeface="Times New Roman" panose="02020603050405020304" pitchFamily="18" charset="0"/>
                <a:cs typeface="Times New Roman" panose="02020603050405020304" pitchFamily="18" charset="0"/>
              </a:rPr>
              <a:t>, lezioni e seminari, attività di collaborazione scientifica e di consulenza, attività di comunicazione e divulgazione scientifica e culturale, nonché attività pubblicistiche ed editoriali ex art. 6 comma 10 legge 240/2010</a:t>
            </a:r>
          </a:p>
          <a:p>
            <a:pPr>
              <a:buFontTx/>
              <a:buChar char="-"/>
            </a:pPr>
            <a:r>
              <a:rPr lang="it-IT" sz="1800" dirty="0">
                <a:latin typeface="Times New Roman" panose="02020603050405020304" pitchFamily="18" charset="0"/>
                <a:cs typeface="Times New Roman" panose="02020603050405020304" pitchFamily="18" charset="0"/>
              </a:rPr>
              <a:t>attività che richiedono l’autorizzazione del Rettore da svolgere in assenza di conflitti di interesse e senza detrimento dell’osservanza degli obblighi di servizio (ex art. 6 comma 10 legge 240/2010) da disciplinare nel regolamento d’ateneo tenendo conto delle modifiche al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 introdotte dalla legge 190/2012.</a:t>
            </a:r>
          </a:p>
          <a:p>
            <a:pPr marL="0" indent="0">
              <a:buNone/>
            </a:pPr>
            <a:r>
              <a:rPr lang="it-IT" sz="1800" dirty="0">
                <a:latin typeface="Times New Roman" panose="02020603050405020304" pitchFamily="18" charset="0"/>
                <a:cs typeface="Times New Roman" panose="02020603050405020304" pitchFamily="18" charset="0"/>
              </a:rPr>
              <a:t>A ciò si debbono aggiungere le attività libero-professionali e di lavoro autonomo le cui incompatibilità sono disciplinate dagli statuti (art. 6 secondo comma legge 240/2010)</a:t>
            </a:r>
          </a:p>
          <a:p>
            <a:pPr marL="0" indent="0">
              <a:buNone/>
            </a:pPr>
            <a:r>
              <a:rPr lang="it-IT" sz="2000" dirty="0">
                <a:latin typeface="Times New Roman" panose="02020603050405020304" pitchFamily="18" charset="0"/>
                <a:cs typeface="Times New Roman" panose="02020603050405020304" pitchFamily="18" charset="0"/>
              </a:rPr>
              <a:t>  </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a:xfrm>
            <a:off x="611560" y="26506"/>
            <a:ext cx="8256587" cy="666750"/>
          </a:xfrm>
        </p:spPr>
        <p:txBody>
          <a:bodyPr/>
          <a:lstStyle/>
          <a:p>
            <a:r>
              <a:rPr lang="it-IT" sz="2400" b="1" dirty="0">
                <a:latin typeface="Times New Roman" panose="02020603050405020304" pitchFamily="18" charset="0"/>
                <a:cs typeface="Times New Roman" panose="02020603050405020304" pitchFamily="18" charset="0"/>
              </a:rPr>
              <a:t>Incompatibilità e conflitti di interesse dei docenti</a:t>
            </a:r>
          </a:p>
        </p:txBody>
      </p:sp>
    </p:spTree>
    <p:extLst>
      <p:ext uri="{BB962C8B-B14F-4D97-AF65-F5344CB8AC3E}">
        <p14:creationId xmlns:p14="http://schemas.microsoft.com/office/powerpoint/2010/main" val="731542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764704"/>
            <a:ext cx="8229600" cy="5256584"/>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Nella linea guida applicativa della ISO 37001 il «contesto esterno» viene più volte in considerazione, in particolare:</a:t>
            </a:r>
          </a:p>
          <a:p>
            <a:pPr>
              <a:buFontTx/>
              <a:buChar char="-"/>
            </a:pPr>
            <a:r>
              <a:rPr lang="it-IT" sz="1800" dirty="0">
                <a:latin typeface="Times New Roman" panose="02020603050405020304" pitchFamily="18" charset="0"/>
                <a:cs typeface="Times New Roman" panose="02020603050405020304" pitchFamily="18" charset="0"/>
              </a:rPr>
              <a:t>nell’individuazione dei fattori esterni rilevanti: i soggetti terzi che operano a vario titolo per conto dell’organizzazione, la natura e l’estensione delle relazioni con pubblici ufficiali, </a:t>
            </a:r>
          </a:p>
          <a:p>
            <a:pPr>
              <a:buFontTx/>
              <a:buChar char="-"/>
            </a:pPr>
            <a:r>
              <a:rPr lang="it-IT" sz="1800" dirty="0">
                <a:latin typeface="Times New Roman" panose="02020603050405020304" pitchFamily="18" charset="0"/>
                <a:cs typeface="Times New Roman" panose="02020603050405020304" pitchFamily="18" charset="0"/>
              </a:rPr>
              <a:t>Nell’individuazione delle potenziali fonti di informazione (media a livello locale o nazionale, siti web, osservatori specializzati)</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Il «contesto esterno» nel sistema della ISO 37001</a:t>
            </a:r>
          </a:p>
        </p:txBody>
      </p:sp>
    </p:spTree>
    <p:extLst>
      <p:ext uri="{BB962C8B-B14F-4D97-AF65-F5344CB8AC3E}">
        <p14:creationId xmlns:p14="http://schemas.microsoft.com/office/powerpoint/2010/main" val="6649484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a:xfrm>
            <a:off x="457200" y="836712"/>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L’ANAC affronta il tema degli spin-off affermando che la loro costituzione pone due problemi distinti:</a:t>
            </a:r>
          </a:p>
          <a:p>
            <a:pPr>
              <a:buFontTx/>
              <a:buChar char="-"/>
            </a:pPr>
            <a:r>
              <a:rPr lang="it-IT" sz="2000" dirty="0">
                <a:latin typeface="Times New Roman" panose="02020603050405020304" pitchFamily="18" charset="0"/>
                <a:cs typeface="Times New Roman" panose="02020603050405020304" pitchFamily="18" charset="0"/>
              </a:rPr>
              <a:t>Quelli relativi alla costituzione, funzionamento e svolgimento delle attività, che sono da considerarsi «istituzionali» dell’ateneo</a:t>
            </a:r>
          </a:p>
          <a:p>
            <a:pPr>
              <a:buFontTx/>
              <a:buChar char="-"/>
            </a:pPr>
            <a:r>
              <a:rPr lang="it-IT" sz="2000" dirty="0">
                <a:latin typeface="Times New Roman" panose="02020603050405020304" pitchFamily="18" charset="0"/>
                <a:cs typeface="Times New Roman" panose="02020603050405020304" pitchFamily="18" charset="0"/>
              </a:rPr>
              <a:t> quelli legati all’utilizzazione di personale dell’ateneo.</a:t>
            </a:r>
          </a:p>
          <a:p>
            <a:pPr marL="0" indent="0">
              <a:buNone/>
            </a:pPr>
            <a:r>
              <a:rPr lang="it-IT" sz="2000" dirty="0">
                <a:latin typeface="Times New Roman" panose="02020603050405020304" pitchFamily="18" charset="0"/>
                <a:cs typeface="Times New Roman" panose="02020603050405020304" pitchFamily="18" charset="0"/>
              </a:rPr>
              <a:t>Per quanto attiene al primo aspetto ritiene che, accanto alla verifica sull’effettiva condizione del mercato di riferimento (fallimento del mercato), debba essere attentamente valutata la riferibilità dello spin-off ai compiti istituzionali dell’ateneo.</a:t>
            </a:r>
          </a:p>
          <a:p>
            <a:pPr marL="0" indent="0">
              <a:buNone/>
            </a:pPr>
            <a:r>
              <a:rPr lang="it-IT" sz="2000" dirty="0">
                <a:latin typeface="Times New Roman" panose="02020603050405020304" pitchFamily="18" charset="0"/>
                <a:cs typeface="Times New Roman" panose="02020603050405020304" pitchFamily="18" charset="0"/>
              </a:rPr>
              <a:t>Per quanto attiene al secondo aspetto, su cui maggiormente si sofferma richiamando il D.M MIUR 10 agosto 2011 n. 168, rileva la particolare posizione dei professori e dei ricercatori a tempo pieno in presenza di norme che, consentendo l’attività negli spin-off, si pongono in deroga ai principi di incompatibilità delle attività esterne. Sul punto pone in evidenza i possibili conflitti di interesse  e comunque l’onere dei docenti di dichiarare dividendi, compensi, remunerazioni e benefici a qualunque titolo ottenuti dalla società.  </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a:xfrm>
            <a:off x="611560" y="26506"/>
            <a:ext cx="8256587" cy="666750"/>
          </a:xfrm>
        </p:spPr>
        <p:txBody>
          <a:bodyPr/>
          <a:lstStyle/>
          <a:p>
            <a:r>
              <a:rPr lang="it-IT" sz="2400" b="1" dirty="0">
                <a:latin typeface="Times New Roman" panose="02020603050405020304" pitchFamily="18" charset="0"/>
                <a:cs typeface="Times New Roman" panose="02020603050405020304" pitchFamily="18" charset="0"/>
              </a:rPr>
              <a:t>L’istituzione e l’attività degli spin-off</a:t>
            </a:r>
          </a:p>
        </p:txBody>
      </p:sp>
    </p:spTree>
    <p:extLst>
      <p:ext uri="{BB962C8B-B14F-4D97-AF65-F5344CB8AC3E}">
        <p14:creationId xmlns:p14="http://schemas.microsoft.com/office/powerpoint/2010/main" val="24274793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a:xfrm>
            <a:off x="457200" y="836712"/>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Nell’attività degli spin-off vengono indicati i seguenti possibili eventi rischiosi:</a:t>
            </a:r>
          </a:p>
          <a:p>
            <a:pPr>
              <a:buFontTx/>
              <a:buChar char="-"/>
            </a:pPr>
            <a:r>
              <a:rPr lang="it-IT" sz="2000" dirty="0">
                <a:latin typeface="Times New Roman" panose="02020603050405020304" pitchFamily="18" charset="0"/>
                <a:cs typeface="Times New Roman" panose="02020603050405020304" pitchFamily="18" charset="0"/>
              </a:rPr>
              <a:t>ruolo improprio dei professori nella gestione degli spin-off e possibili conflitti d’interesse per ottenere vantaggi patrimoniali</a:t>
            </a:r>
          </a:p>
          <a:p>
            <a:pPr>
              <a:buFontTx/>
              <a:buChar char="-"/>
            </a:pPr>
            <a:r>
              <a:rPr lang="it-IT" sz="2000" dirty="0">
                <a:latin typeface="Times New Roman" panose="02020603050405020304" pitchFamily="18" charset="0"/>
                <a:cs typeface="Times New Roman" panose="02020603050405020304" pitchFamily="18" charset="0"/>
              </a:rPr>
              <a:t>conflitti d’interesse tra l’attività ordinaria d’ateneo e quella degli spin-off</a:t>
            </a:r>
          </a:p>
          <a:p>
            <a:pPr>
              <a:buFontTx/>
              <a:buChar char="-"/>
            </a:pPr>
            <a:r>
              <a:rPr lang="it-IT" sz="2000" dirty="0">
                <a:latin typeface="Times New Roman" panose="02020603050405020304" pitchFamily="18" charset="0"/>
                <a:cs typeface="Times New Roman" panose="02020603050405020304" pitchFamily="18" charset="0"/>
              </a:rPr>
              <a:t>assenza di controlli sull’operato del professore all’interno degli spin-off</a:t>
            </a:r>
          </a:p>
          <a:p>
            <a:pPr>
              <a:buFontTx/>
              <a:buChar char="-"/>
            </a:pPr>
            <a:r>
              <a:rPr lang="it-IT" sz="2000" dirty="0">
                <a:latin typeface="Times New Roman" panose="02020603050405020304" pitchFamily="18" charset="0"/>
                <a:cs typeface="Times New Roman" panose="02020603050405020304" pitchFamily="18" charset="0"/>
              </a:rPr>
              <a:t>percezione da parte del docente di retribuzioni indebite</a:t>
            </a:r>
          </a:p>
          <a:p>
            <a:pPr>
              <a:buFontTx/>
              <a:buChar char="-"/>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a:buFontTx/>
              <a:buChar char="-"/>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a:xfrm>
            <a:off x="611560" y="26506"/>
            <a:ext cx="8256587" cy="666750"/>
          </a:xfrm>
        </p:spPr>
        <p:txBody>
          <a:bodyPr/>
          <a:lstStyle/>
          <a:p>
            <a:r>
              <a:rPr lang="it-IT" sz="2400" b="1" dirty="0">
                <a:latin typeface="Times New Roman" panose="02020603050405020304" pitchFamily="18" charset="0"/>
                <a:cs typeface="Times New Roman" panose="02020603050405020304" pitchFamily="18" charset="0"/>
              </a:rPr>
              <a:t>I possibili eventi rischiosi nell’attività degli spin-off</a:t>
            </a:r>
          </a:p>
        </p:txBody>
      </p:sp>
    </p:spTree>
    <p:extLst>
      <p:ext uri="{BB962C8B-B14F-4D97-AF65-F5344CB8AC3E}">
        <p14:creationId xmlns:p14="http://schemas.microsoft.com/office/powerpoint/2010/main" val="19658298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a:xfrm>
            <a:off x="251519" y="836712"/>
            <a:ext cx="8616627"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Nell’attività degli spin-off vengono indicate le seguenti possibili misure di contrasto: </a:t>
            </a:r>
          </a:p>
          <a:p>
            <a:pPr>
              <a:buFontTx/>
              <a:buChar char="-"/>
            </a:pPr>
            <a:r>
              <a:rPr lang="it-IT" sz="1600" dirty="0">
                <a:latin typeface="Times New Roman" panose="02020603050405020304" pitchFamily="18" charset="0"/>
                <a:cs typeface="Times New Roman" panose="02020603050405020304" pitchFamily="18" charset="0"/>
              </a:rPr>
              <a:t>individuazione di cause di incompatibilità ulteriori rispetto al DM 168/2011</a:t>
            </a:r>
          </a:p>
          <a:p>
            <a:pPr>
              <a:buFontTx/>
              <a:buChar char="-"/>
            </a:pPr>
            <a:r>
              <a:rPr lang="it-IT" sz="1600" dirty="0">
                <a:latin typeface="Times New Roman" panose="02020603050405020304" pitchFamily="18" charset="0"/>
                <a:cs typeface="Times New Roman" panose="02020603050405020304" pitchFamily="18" charset="0"/>
              </a:rPr>
              <a:t>ove non sia prevista l’incompatibilità attenzione particolare alla dichiarazione di conflitto di interesse e all’astensione</a:t>
            </a:r>
          </a:p>
          <a:p>
            <a:pPr>
              <a:buFontTx/>
              <a:buChar char="-"/>
            </a:pPr>
            <a:r>
              <a:rPr lang="it-IT" sz="1600" dirty="0">
                <a:latin typeface="Times New Roman" panose="02020603050405020304" pitchFamily="18" charset="0"/>
                <a:cs typeface="Times New Roman" panose="02020603050405020304" pitchFamily="18" charset="0"/>
              </a:rPr>
              <a:t>previsione nel regolamento d’ateneo della pubblicazione delle informazioni relative al ruolo di professori e ricercatori negli spin-off</a:t>
            </a:r>
          </a:p>
          <a:p>
            <a:pPr>
              <a:buFontTx/>
              <a:buChar char="-"/>
            </a:pPr>
            <a:r>
              <a:rPr lang="it-IT" sz="1600" dirty="0">
                <a:latin typeface="Times New Roman" panose="02020603050405020304" pitchFamily="18" charset="0"/>
                <a:cs typeface="Times New Roman" panose="02020603050405020304" pitchFamily="18" charset="0"/>
              </a:rPr>
              <a:t>effettivo rispetto degli obblighi di pubblicazione previsti dall’art. 22 secondo comma Dlgs 33/1993 </a:t>
            </a:r>
          </a:p>
          <a:p>
            <a:pPr>
              <a:buFontTx/>
              <a:buChar char="-"/>
            </a:pPr>
            <a:r>
              <a:rPr lang="it-IT" sz="1600" dirty="0">
                <a:latin typeface="Times New Roman" panose="02020603050405020304" pitchFamily="18" charset="0"/>
                <a:cs typeface="Times New Roman" panose="02020603050405020304" pitchFamily="18" charset="0"/>
              </a:rPr>
              <a:t>pubblicazione sul portale d’ateneo dei dati su qualsiasi utilità conseguita dal docente da parte dello spin-off (compensi, gettoni, dividendi, benefici) ex art. 5 DM 168/2011</a:t>
            </a:r>
          </a:p>
          <a:p>
            <a:pPr>
              <a:buFontTx/>
              <a:buChar char="-"/>
            </a:pPr>
            <a:r>
              <a:rPr lang="it-IT" sz="1600" dirty="0">
                <a:latin typeface="Times New Roman" panose="02020603050405020304" pitchFamily="18" charset="0"/>
                <a:cs typeface="Times New Roman" panose="02020603050405020304" pitchFamily="18" charset="0"/>
              </a:rPr>
              <a:t>individuazione nei regolamenti d’ateneo della figura cui i docenti operanti negli spin-off debbono periodicamente riferire sulle attività non istituzionali</a:t>
            </a:r>
          </a:p>
          <a:p>
            <a:pPr>
              <a:buFontTx/>
              <a:buChar char="-"/>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 art. 22 secondo comma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33/2013: «dati relativi alla ragione sociale, alla misura della eventuale partecipazione dell'amministrazione, alla durata dell'impegno, all'onere complessivo a qualsiasi titolo gravante per l'anno sul bilancio dell'amministrazione, al numero dei rappresentanti dell'amministrazione negli organi di governo, al trattamento economico complessivo a ciascuno di essi spettante, ai risultati di bilancio degli ultimi tre esercizi finanziari. Sono altresì pubblicati i dati relativi agli incarichi di amministratore dell'ente e il relativo trattamento economico complessivo.»</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a:xfrm>
            <a:off x="611560" y="0"/>
            <a:ext cx="8256587" cy="666750"/>
          </a:xfrm>
        </p:spPr>
        <p:txBody>
          <a:bodyPr/>
          <a:lstStyle/>
          <a:p>
            <a:r>
              <a:rPr lang="it-IT" sz="2400" b="1" dirty="0">
                <a:latin typeface="Times New Roman" panose="02020603050405020304" pitchFamily="18" charset="0"/>
                <a:cs typeface="Times New Roman" panose="02020603050405020304" pitchFamily="18" charset="0"/>
              </a:rPr>
              <a:t>Le possibili misure nell’attività degli spin-off</a:t>
            </a:r>
          </a:p>
        </p:txBody>
      </p:sp>
    </p:spTree>
    <p:extLst>
      <p:ext uri="{BB962C8B-B14F-4D97-AF65-F5344CB8AC3E}">
        <p14:creationId xmlns:p14="http://schemas.microsoft.com/office/powerpoint/2010/main" val="25719298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a:xfrm>
            <a:off x="457200" y="836712"/>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L’attività dei laboratori e in particolare quella delle prestazioni da questi svolte in favore di terzi non risulta essere stata affrontata dall’ANAC pur presentando rilevanti aree di criticità sotto diversi profili.</a:t>
            </a:r>
          </a:p>
          <a:p>
            <a:pPr marL="0" indent="0">
              <a:buNone/>
            </a:pPr>
            <a:r>
              <a:rPr lang="it-IT" sz="2000" dirty="0">
                <a:latin typeface="Times New Roman" panose="02020603050405020304" pitchFamily="18" charset="0"/>
                <a:cs typeface="Times New Roman" panose="02020603050405020304" pitchFamily="18" charset="0"/>
              </a:rPr>
              <a:t>Si indicano, senza alcuna pretesa di completezza, i seguenti profili meritevoli di attenzione del quadro delle misure anticorruzione e di contrasto alla cattiva amministrazione:</a:t>
            </a:r>
          </a:p>
          <a:p>
            <a:pPr marL="0" indent="0">
              <a:buFontTx/>
              <a:buChar char="-"/>
            </a:pPr>
            <a:r>
              <a:rPr lang="it-IT" sz="2000" dirty="0">
                <a:latin typeface="Times New Roman" panose="02020603050405020304" pitchFamily="18" charset="0"/>
                <a:cs typeface="Times New Roman" panose="02020603050405020304" pitchFamily="18" charset="0"/>
              </a:rPr>
              <a:t> l’inadeguatezza dei regolamenti che disciplinano le prestazioni conto terzi rispetto a quelle «istituzionali»</a:t>
            </a:r>
          </a:p>
          <a:p>
            <a:pPr marL="0" indent="0">
              <a:buFontTx/>
              <a:buChar char="-"/>
            </a:pPr>
            <a:r>
              <a:rPr lang="it-IT" sz="2000" dirty="0">
                <a:latin typeface="Times New Roman" panose="02020603050405020304" pitchFamily="18" charset="0"/>
                <a:cs typeface="Times New Roman" panose="02020603050405020304" pitchFamily="18" charset="0"/>
              </a:rPr>
              <a:t> l’inadeguatezza della disciplina relativa alla determinazione del costo delle prestazioni ed alla ripartizione dei proventi per la predetta attività</a:t>
            </a:r>
          </a:p>
          <a:p>
            <a:pPr marL="0" indent="0">
              <a:buFontTx/>
              <a:buChar char="-"/>
            </a:pPr>
            <a:r>
              <a:rPr lang="it-IT" sz="2000" dirty="0">
                <a:latin typeface="Times New Roman" panose="02020603050405020304" pitchFamily="18" charset="0"/>
                <a:cs typeface="Times New Roman" panose="02020603050405020304" pitchFamily="18" charset="0"/>
              </a:rPr>
              <a:t> i profili di conflitti di interesse tra chi espleta l’attività e i destinatari delle prestazioni (attribuzione parallela di incarichi di consulenza o di benefici di qualsiasi natura)</a:t>
            </a:r>
          </a:p>
          <a:p>
            <a:pPr marL="0" indent="0">
              <a:buFontTx/>
              <a:buChar char="-"/>
            </a:pPr>
            <a:r>
              <a:rPr lang="it-IT" sz="2000" dirty="0">
                <a:latin typeface="Times New Roman" panose="02020603050405020304" pitchFamily="18" charset="0"/>
                <a:cs typeface="Times New Roman" panose="02020603050405020304" pitchFamily="18" charset="0"/>
              </a:rPr>
              <a:t> l’assenza di misure di controllo sulle prestazioni effettuate, con possibilità di prestazioni «non registrate»</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a:xfrm>
            <a:off x="611560" y="26506"/>
            <a:ext cx="8256587" cy="666750"/>
          </a:xfrm>
        </p:spPr>
        <p:txBody>
          <a:bodyPr/>
          <a:lstStyle/>
          <a:p>
            <a:r>
              <a:rPr lang="it-IT" sz="2000" b="1" dirty="0">
                <a:latin typeface="Times New Roman" panose="02020603050405020304" pitchFamily="18" charset="0"/>
                <a:cs typeface="Times New Roman" panose="02020603050405020304" pitchFamily="18" charset="0"/>
              </a:rPr>
              <a:t>La disattenzione dell’ANAC per l’attività dei laboratori e delle prestazioni in favore di terzi</a:t>
            </a:r>
          </a:p>
        </p:txBody>
      </p:sp>
    </p:spTree>
    <p:extLst>
      <p:ext uri="{BB962C8B-B14F-4D97-AF65-F5344CB8AC3E}">
        <p14:creationId xmlns:p14="http://schemas.microsoft.com/office/powerpoint/2010/main" val="27334133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B95622A-3195-49ED-8862-001417BB7468}"/>
              </a:ext>
            </a:extLst>
          </p:cNvPr>
          <p:cNvSpPr>
            <a:spLocks noGrp="1"/>
          </p:cNvSpPr>
          <p:nvPr>
            <p:ph sz="quarter" idx="1"/>
          </p:nvPr>
        </p:nvSpPr>
        <p:spPr/>
        <p:txBody>
          <a:bodyPr/>
          <a:lstStyle/>
          <a:p>
            <a:pPr marL="0" indent="0">
              <a:buNone/>
            </a:pPr>
            <a:r>
              <a:rPr lang="it-IT" sz="1600" dirty="0">
                <a:latin typeface="Times New Roman" panose="02020603050405020304" pitchFamily="18" charset="0"/>
                <a:cs typeface="Times New Roman" panose="02020603050405020304" pitchFamily="18" charset="0"/>
              </a:rPr>
              <a:t>Il Ministro dell’istruzione e dell’Università con proprio atto di indirizzo 14 maggio 2018 esplicitamente riferito al PNA 2017 ha sviluppato le indicazioni ed i suggerimenti forniti dall’ANAC con particolare attenzione al regime delle incompatibilità dei professori e ricercatori, cui è dedicata un’ampia esposizione ricca di riferimenti alla giurisprudenza del giudice amministrativo e della Corte dei conti. </a:t>
            </a:r>
          </a:p>
          <a:p>
            <a:pPr marL="0" indent="0">
              <a:buNone/>
            </a:pPr>
            <a:r>
              <a:rPr lang="it-IT" sz="1600" dirty="0">
                <a:latin typeface="Times New Roman" panose="02020603050405020304" pitchFamily="18" charset="0"/>
                <a:cs typeface="Times New Roman" panose="02020603050405020304" pitchFamily="18" charset="0"/>
              </a:rPr>
              <a:t>Nell’atto di indirizzo si definiscono i presupposti necessari affinché la consulenza prestata dal docente a tempo pieno rientri nella nozione ex art. 6 decimo comma della legge n. 240 del 2010:</a:t>
            </a:r>
          </a:p>
          <a:p>
            <a:pPr marL="0" indent="0">
              <a:buNone/>
            </a:pPr>
            <a:r>
              <a:rPr lang="it-IT" sz="1600" dirty="0">
                <a:latin typeface="Times New Roman" panose="02020603050405020304" pitchFamily="18" charset="0"/>
                <a:cs typeface="Times New Roman" panose="02020603050405020304" pitchFamily="18" charset="0"/>
              </a:rPr>
              <a:t>- prestazione resa a titolo personale, non in forma organizzata, e a carattere non professionale, di natura occasionale e dunque non abituale ma saltuaria.  </a:t>
            </a:r>
          </a:p>
          <a:p>
            <a:pPr marL="0" indent="0">
              <a:buFontTx/>
              <a:buChar char="-"/>
            </a:pPr>
            <a:r>
              <a:rPr lang="it-IT" sz="1600" dirty="0">
                <a:latin typeface="Times New Roman" panose="02020603050405020304" pitchFamily="18" charset="0"/>
                <a:cs typeface="Times New Roman" panose="02020603050405020304" pitchFamily="18" charset="0"/>
              </a:rPr>
              <a:t> prestazione di un'opera di natura intellettuale, non caratterizzata dal compimento di attività tipicamente riconducibili alle figure professionali di riferimento. Decisivo, ai fini della esclusione dell'esistenza di attività libero-professionale, appare il carattere occasionale e non organizzato che deve sempre avere la consulenza resa dal professore a tempo pieno. </a:t>
            </a:r>
          </a:p>
          <a:p>
            <a:pPr marL="0" indent="0">
              <a:buFontTx/>
              <a:buChar char="-"/>
            </a:pPr>
            <a:r>
              <a:rPr lang="it-IT" sz="1600" dirty="0">
                <a:latin typeface="Times New Roman" panose="02020603050405020304" pitchFamily="18" charset="0"/>
                <a:cs typeface="Times New Roman" panose="02020603050405020304" pitchFamily="18" charset="0"/>
              </a:rPr>
              <a:t> prestazione resa in qualità di esperto della materia, in quanto studioso della relativa disciplina e mediante applicazione dei risultati conseguiti con i propri studi, nelle tematiche connesse al proprio ambito disciplinare, riconducibile tipicamente al settore concorsuale di afferenza.</a:t>
            </a:r>
          </a:p>
          <a:p>
            <a:pPr marL="0" indent="0">
              <a:buFontTx/>
              <a:buChar char="-"/>
            </a:pPr>
            <a:r>
              <a:rPr lang="it-IT" sz="1600" dirty="0">
                <a:latin typeface="Times New Roman" panose="02020603050405020304" pitchFamily="18" charset="0"/>
                <a:cs typeface="Times New Roman" panose="02020603050405020304" pitchFamily="18" charset="0"/>
              </a:rPr>
              <a:t> attività che deve concludersi con un parere, una relazione o uno studio</a:t>
            </a:r>
          </a:p>
          <a:p>
            <a:pPr marL="0" indent="0">
              <a:buNone/>
            </a:pPr>
            <a:r>
              <a:rPr lang="it-IT" sz="1600" dirty="0">
                <a:latin typeface="Times New Roman" panose="02020603050405020304" pitchFamily="18" charset="0"/>
                <a:cs typeface="Times New Roman" panose="02020603050405020304" pitchFamily="18" charset="0"/>
              </a:rPr>
              <a:t> </a:t>
            </a:r>
          </a:p>
          <a:p>
            <a:endParaRPr lang="it-IT" dirty="0"/>
          </a:p>
        </p:txBody>
      </p:sp>
      <p:sp>
        <p:nvSpPr>
          <p:cNvPr id="3" name="Titolo 2">
            <a:extLst>
              <a:ext uri="{FF2B5EF4-FFF2-40B4-BE49-F238E27FC236}">
                <a16:creationId xmlns:a16="http://schemas.microsoft.com/office/drawing/2014/main" id="{0B7EF506-6D1C-4DF2-B99A-C28CDA0AD7B5}"/>
              </a:ext>
            </a:extLst>
          </p:cNvPr>
          <p:cNvSpPr>
            <a:spLocks noGrp="1"/>
          </p:cNvSpPr>
          <p:nvPr>
            <p:ph type="title"/>
          </p:nvPr>
        </p:nvSpPr>
        <p:spPr>
          <a:xfrm>
            <a:off x="323528" y="166663"/>
            <a:ext cx="8256587" cy="666750"/>
          </a:xfrm>
        </p:spPr>
        <p:txBody>
          <a:bodyPr/>
          <a:lstStyle/>
          <a:p>
            <a:r>
              <a:rPr lang="it-IT" sz="2400" b="1" dirty="0">
                <a:latin typeface="Times New Roman" panose="02020603050405020304" pitchFamily="18" charset="0"/>
                <a:cs typeface="Times New Roman" panose="02020603050405020304" pitchFamily="18" charset="0"/>
              </a:rPr>
              <a:t>L’atto di indirizzo del MIUR 14 maggio 2018</a:t>
            </a:r>
          </a:p>
        </p:txBody>
      </p:sp>
    </p:spTree>
    <p:extLst>
      <p:ext uri="{BB962C8B-B14F-4D97-AF65-F5344CB8AC3E}">
        <p14:creationId xmlns:p14="http://schemas.microsoft.com/office/powerpoint/2010/main" val="30197817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Gli aspetti relativi ai rischi delle strutture di servizi alle persone non sono stati oggetto di specifiche previsioni, alcune delle quali peraltro possono trarsi da quelle previste per le strutture del SSN. </a:t>
            </a:r>
          </a:p>
          <a:p>
            <a:pPr marL="0" indent="0">
              <a:buNone/>
            </a:pPr>
            <a:r>
              <a:rPr lang="it-IT" sz="1800" dirty="0">
                <a:latin typeface="Times New Roman" panose="02020603050405020304" pitchFamily="18" charset="0"/>
                <a:cs typeface="Times New Roman" panose="02020603050405020304" pitchFamily="18" charset="0"/>
              </a:rPr>
              <a:t>Una difficoltà deriva dall’individuazione del RTPC, tenuto conto che le dimensioni delle strutture il più delle volte non consentono:</a:t>
            </a:r>
          </a:p>
          <a:p>
            <a:pPr>
              <a:buFontTx/>
              <a:buChar char="-"/>
            </a:pPr>
            <a:r>
              <a:rPr lang="it-IT" sz="1800" dirty="0">
                <a:latin typeface="Times New Roman" panose="02020603050405020304" pitchFamily="18" charset="0"/>
                <a:cs typeface="Times New Roman" panose="02020603050405020304" pitchFamily="18" charset="0"/>
              </a:rPr>
              <a:t>una reale indipendenza rispetto agli Enti di riferimento ed agli eventuali co-finanziatori privati</a:t>
            </a:r>
          </a:p>
          <a:p>
            <a:pPr>
              <a:buFontTx/>
              <a:buChar char="-"/>
            </a:pPr>
            <a:r>
              <a:rPr lang="it-IT" sz="1800" dirty="0">
                <a:latin typeface="Times New Roman" panose="02020603050405020304" pitchFamily="18" charset="0"/>
                <a:cs typeface="Times New Roman" panose="02020603050405020304" pitchFamily="18" charset="0"/>
              </a:rPr>
              <a:t>la separazione da funzioni gestionali e operative</a:t>
            </a:r>
          </a:p>
          <a:p>
            <a:pPr>
              <a:buFontTx/>
              <a:buChar char="-"/>
            </a:pPr>
            <a:r>
              <a:rPr lang="it-IT" sz="1800" dirty="0">
                <a:latin typeface="Times New Roman" panose="02020603050405020304" pitchFamily="18" charset="0"/>
                <a:cs typeface="Times New Roman" panose="02020603050405020304" pitchFamily="18" charset="0"/>
              </a:rPr>
              <a:t>un livello di legittimazione/autorevolezza  rispetto all’organo di indirizzo politico e alla componente socio-sanitaria</a:t>
            </a:r>
          </a:p>
          <a:p>
            <a:pPr>
              <a:buFontTx/>
              <a:buChar char="-"/>
            </a:pPr>
            <a:r>
              <a:rPr lang="it-IT" sz="1800" dirty="0">
                <a:latin typeface="Times New Roman" panose="02020603050405020304" pitchFamily="18" charset="0"/>
                <a:cs typeface="Times New Roman" panose="02020603050405020304" pitchFamily="18" charset="0"/>
              </a:rPr>
              <a:t>l’appartenenza anche pregressa a  specifiche comunità che possono determinare conflitti di interesse</a:t>
            </a: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Aspetti specifici per le strutture di servizi alle persone</a:t>
            </a:r>
          </a:p>
        </p:txBody>
      </p:sp>
    </p:spTree>
    <p:extLst>
      <p:ext uri="{BB962C8B-B14F-4D97-AF65-F5344CB8AC3E}">
        <p14:creationId xmlns:p14="http://schemas.microsoft.com/office/powerpoint/2010/main" val="28108475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2675C18-FDF0-4A53-98BE-C062634C4B27}"/>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Gli aspetti relativi ai rischi delle strutture di servizi alle persone non sono stati oggetto di specifiche previsioni, alcune delle quali peraltro possono trarsi da quelle previste per le strutture del SSN. </a:t>
            </a:r>
          </a:p>
          <a:p>
            <a:pPr marL="0" indent="0">
              <a:buNone/>
            </a:pPr>
            <a:r>
              <a:rPr lang="it-IT" sz="1800" dirty="0">
                <a:latin typeface="Times New Roman" panose="02020603050405020304" pitchFamily="18" charset="0"/>
                <a:cs typeface="Times New Roman" panose="02020603050405020304" pitchFamily="18" charset="0"/>
              </a:rPr>
              <a:t>Una difficoltà deriva dall’individuazione del RTPC, tenuto conto che le dimensioni delle strutture il più delle volte non consentono:</a:t>
            </a:r>
          </a:p>
          <a:p>
            <a:pPr>
              <a:buFontTx/>
              <a:buChar char="-"/>
            </a:pPr>
            <a:r>
              <a:rPr lang="it-IT" sz="1800" dirty="0">
                <a:latin typeface="Times New Roman" panose="02020603050405020304" pitchFamily="18" charset="0"/>
                <a:cs typeface="Times New Roman" panose="02020603050405020304" pitchFamily="18" charset="0"/>
              </a:rPr>
              <a:t>una reale indipendenza rispetto agli Enti di riferimento ed agli eventuali co-finanziatori privati</a:t>
            </a:r>
          </a:p>
          <a:p>
            <a:pPr>
              <a:buFontTx/>
              <a:buChar char="-"/>
            </a:pPr>
            <a:r>
              <a:rPr lang="it-IT" sz="1800" dirty="0">
                <a:latin typeface="Times New Roman" panose="02020603050405020304" pitchFamily="18" charset="0"/>
                <a:cs typeface="Times New Roman" panose="02020603050405020304" pitchFamily="18" charset="0"/>
              </a:rPr>
              <a:t>la separazione da funzioni gestionali e operative</a:t>
            </a:r>
          </a:p>
          <a:p>
            <a:pPr>
              <a:buFontTx/>
              <a:buChar char="-"/>
            </a:pPr>
            <a:r>
              <a:rPr lang="it-IT" sz="1800" dirty="0">
                <a:latin typeface="Times New Roman" panose="02020603050405020304" pitchFamily="18" charset="0"/>
                <a:cs typeface="Times New Roman" panose="02020603050405020304" pitchFamily="18" charset="0"/>
              </a:rPr>
              <a:t>un livello di legittimazione/autorevolezza  rispetto all’organo di indirizzo politico e alla componente socio-sanitaria</a:t>
            </a:r>
          </a:p>
          <a:p>
            <a:pPr>
              <a:buFontTx/>
              <a:buChar char="-"/>
            </a:pPr>
            <a:r>
              <a:rPr lang="it-IT" sz="1800" dirty="0">
                <a:latin typeface="Times New Roman" panose="02020603050405020304" pitchFamily="18" charset="0"/>
                <a:cs typeface="Times New Roman" panose="02020603050405020304" pitchFamily="18" charset="0"/>
              </a:rPr>
              <a:t>l’appartenenza anche pregressa a  specifiche comunità che possono determinare conflitti di interesse</a:t>
            </a: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a:extLst>
              <a:ext uri="{FF2B5EF4-FFF2-40B4-BE49-F238E27FC236}">
                <a16:creationId xmlns:a16="http://schemas.microsoft.com/office/drawing/2014/main" id="{783FE1CF-31EC-4558-A64B-DDB6122133EE}"/>
              </a:ext>
            </a:extLst>
          </p:cNvPr>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Aspetti specifici per le strutture di servizi alle persone</a:t>
            </a:r>
          </a:p>
        </p:txBody>
      </p:sp>
    </p:spTree>
    <p:extLst>
      <p:ext uri="{BB962C8B-B14F-4D97-AF65-F5344CB8AC3E}">
        <p14:creationId xmlns:p14="http://schemas.microsoft.com/office/powerpoint/2010/main" val="3603010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764704"/>
            <a:ext cx="8229600" cy="5256584"/>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L’ANAC ha dedicato fin dall’inizio una particolare attenzione all’analisi del contesto esterno ed interno sottolineando la sua rilevanza per «costruire» un piano a misura dell’amministrazione.</a:t>
            </a:r>
          </a:p>
          <a:p>
            <a:pPr marL="0" indent="0">
              <a:buNone/>
            </a:pPr>
            <a:r>
              <a:rPr lang="it-IT" sz="1800" dirty="0">
                <a:latin typeface="Times New Roman" panose="02020603050405020304" pitchFamily="18" charset="0"/>
                <a:cs typeface="Times New Roman" panose="02020603050405020304" pitchFamily="18" charset="0"/>
              </a:rPr>
              <a:t>L’approccio suggerito è stato affinato nel tempo e trova attualmente il suo punto di arrivo nel PNA 2019, che ha modificato in maniera consistente le indicazioni contenute nei precedenti PNA, tenendo anche conto della metodologia posta alla  base della ISO 37001.</a:t>
            </a:r>
          </a:p>
          <a:p>
            <a:pPr marL="0" indent="0">
              <a:buNone/>
            </a:pPr>
            <a:r>
              <a:rPr lang="it-IT" sz="1800" dirty="0">
                <a:latin typeface="Times New Roman" panose="02020603050405020304" pitchFamily="18" charset="0"/>
                <a:cs typeface="Times New Roman" panose="02020603050405020304" pitchFamily="18" charset="0"/>
              </a:rPr>
              <a:t>La fase della valutazione del contesto esterno ed interno è stata oggetto di un’attenzione maggiore di quella ad essa dedicata dalla ISO 37001, per il differente peso che soprattutto il contesto esterno riveste nei confronti dell’attività delle strutture pubbliche, e, quindi, della possibilità di influire sulla configurabilità del rischio «corruzione».</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L’analisi del contesto nel sistema del PTPC 37001</a:t>
            </a:r>
          </a:p>
        </p:txBody>
      </p:sp>
    </p:spTree>
    <p:extLst>
      <p:ext uri="{BB962C8B-B14F-4D97-AF65-F5344CB8AC3E}">
        <p14:creationId xmlns:p14="http://schemas.microsoft.com/office/powerpoint/2010/main" val="1917390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764704"/>
            <a:ext cx="8229600" cy="5256584"/>
          </a:xfrm>
        </p:spPr>
        <p:txBody>
          <a:bodyPr/>
          <a:lstStyle/>
          <a:p>
            <a:pPr marL="0" indent="0">
              <a:buNone/>
            </a:pPr>
            <a:r>
              <a:rPr lang="it-IT" sz="1600" dirty="0">
                <a:latin typeface="Times New Roman" panose="02020603050405020304" pitchFamily="18" charset="0"/>
                <a:cs typeface="Times New Roman" panose="02020603050405020304" pitchFamily="18" charset="0"/>
              </a:rPr>
              <a:t>L’analisi del contesto esterno ha lo scopo di evidenziare come e in che misura le caratteristiche dell’ «ambiente» nel quale la PA opera possono favorire il verificarsi di comportamenti anomali o illeciti al suo interno.</a:t>
            </a:r>
          </a:p>
          <a:p>
            <a:pPr marL="0" indent="0">
              <a:buNone/>
            </a:pPr>
            <a:r>
              <a:rPr lang="it-IT" sz="1600" dirty="0">
                <a:latin typeface="Times New Roman" panose="02020603050405020304" pitchFamily="18" charset="0"/>
                <a:cs typeface="Times New Roman" panose="02020603050405020304" pitchFamily="18" charset="0"/>
              </a:rPr>
              <a:t>L’ «ambiente» in questo senso non è costituito soltanto dalle particolari caratteristiche sociali, economiche e politiche del territorio, bensì comprende una serie di fattori che debbono essere individuati proprio con specifico riferimento all’attività della PA.</a:t>
            </a:r>
          </a:p>
          <a:p>
            <a:pPr marL="0" indent="0">
              <a:buNone/>
            </a:pPr>
            <a:r>
              <a:rPr lang="it-IT" sz="1600" dirty="0">
                <a:latin typeface="Times New Roman" panose="02020603050405020304" pitchFamily="18" charset="0"/>
                <a:cs typeface="Times New Roman" panose="02020603050405020304" pitchFamily="18" charset="0"/>
              </a:rPr>
              <a:t>Più amministrazioni che operano sullo stesso territorio hanno quindi diversi «ambienti» di riferimento, con un diverso impatto ai fini di individuare, definire e «pesare» il rischio corruttivo.</a:t>
            </a:r>
          </a:p>
          <a:p>
            <a:pPr marL="0" indent="0" algn="l">
              <a:buNone/>
            </a:pPr>
            <a:r>
              <a:rPr lang="it-IT" altLang="it-IT" sz="1600" dirty="0">
                <a:latin typeface="Times New Roman" panose="02020603050405020304" pitchFamily="18" charset="0"/>
                <a:cs typeface="Times New Roman" panose="02020603050405020304" pitchFamily="18" charset="0"/>
              </a:rPr>
              <a:t>L’analisi del contesto interno  viene di norma descritta consistere nell’individuazione e descrizione delle caratteristiche sociali, economiche e culturali dell’ambito territoriale o di quello specifico in cui si deve realizzare l’intervento, considerando come gli ambienti umani (associativi, di categoria, di singoli individui) possono influire sull’attività dell’amministrazione, favorendo eventualmente l’insorgere, lo svilupparsi o il mantenersi di fenomeni corruttivi.</a:t>
            </a:r>
          </a:p>
          <a:p>
            <a:pPr marL="0" indent="0" algn="l">
              <a:buNone/>
            </a:pPr>
            <a:r>
              <a:rPr lang="it-IT" altLang="it-IT" sz="1600" dirty="0">
                <a:latin typeface="Times New Roman" panose="02020603050405020304" pitchFamily="18" charset="0"/>
                <a:cs typeface="Times New Roman" panose="02020603050405020304" pitchFamily="18" charset="0"/>
              </a:rPr>
              <a:t>L’ANAC ha posto in evidenza la necessità di acquisire tutti i dati rilevanti e di valutarli con un approccio fondato sul ragionevole bilanciamento tra l’esigenza di completezza e quella di effettiva proficuità ed ha anche indicato che il PTPCT deve mettere in rilievo l’utilità dei dati raccolti e della loro valutazione al fine di consentire anche una definizione delle priorità.</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L’analisi del contesto esterno</a:t>
            </a:r>
          </a:p>
        </p:txBody>
      </p:sp>
    </p:spTree>
    <p:extLst>
      <p:ext uri="{BB962C8B-B14F-4D97-AF65-F5344CB8AC3E}">
        <p14:creationId xmlns:p14="http://schemas.microsoft.com/office/powerpoint/2010/main" val="3491276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764704"/>
            <a:ext cx="8229600" cy="5256584"/>
          </a:xfrm>
        </p:spPr>
        <p:txBody>
          <a:bodyPr/>
          <a:lstStyle/>
          <a:p>
            <a:pPr marL="0" indent="0">
              <a:buNone/>
            </a:pPr>
            <a:r>
              <a:rPr lang="it-IT" sz="1800" dirty="0">
                <a:latin typeface="Times New Roman" panose="02020603050405020304" pitchFamily="18" charset="0"/>
                <a:cs typeface="Times New Roman" panose="02020603050405020304" pitchFamily="18" charset="0"/>
              </a:rPr>
              <a:t>Il punto di partenza è costituito dall’analisi delle funzioni che l’amministrazione esercita, perché per ciascuna di queste può essere individuato un diverso «ambiente», con differenti caratteristiche rilevanti.</a:t>
            </a:r>
          </a:p>
          <a:p>
            <a:pPr marL="0" indent="0">
              <a:buNone/>
            </a:pPr>
            <a:r>
              <a:rPr lang="it-IT" sz="1800" dirty="0">
                <a:latin typeface="Times New Roman" panose="02020603050405020304" pitchFamily="18" charset="0"/>
                <a:cs typeface="Times New Roman" panose="02020603050405020304" pitchFamily="18" charset="0"/>
              </a:rPr>
              <a:t>L’Ente locale, per l’ampiezza e vastità delle funzioni, è sicuramente quello che incontra le maggiori difficoltà nel definire il proprio «contesto esterno». </a:t>
            </a:r>
          </a:p>
          <a:p>
            <a:pPr marL="0" indent="0">
              <a:buNone/>
            </a:pPr>
            <a:r>
              <a:rPr lang="it-IT" sz="1800" dirty="0">
                <a:latin typeface="Times New Roman" panose="02020603050405020304" pitchFamily="18" charset="0"/>
                <a:cs typeface="Times New Roman" panose="02020603050405020304" pitchFamily="18" charset="0"/>
              </a:rPr>
              <a:t>Per le strutture che hanno minore varietà ed ampiezza di funzioni o addirittura un’unica funzione fondamentale  l’approccio può essere solo a prima vista più semplice, in quanto proprio la «concentrazione delle funzioni» può assumere un ruolo fuorviante ai fini della completezza dell’analisi.</a:t>
            </a:r>
          </a:p>
          <a:p>
            <a:pPr marL="0" indent="0" algn="l">
              <a:buNone/>
            </a:pPr>
            <a:r>
              <a:rPr lang="it-IT" altLang="it-IT" sz="1800" dirty="0">
                <a:latin typeface="Times New Roman" panose="02020603050405020304" pitchFamily="18" charset="0"/>
                <a:cs typeface="Times New Roman" panose="02020603050405020304" pitchFamily="18" charset="0"/>
              </a:rPr>
              <a:t>La funzione, intesa come attività, viene esplicata ne confronti della collettività e/o di un segmento di questa, e nella sua esplicazione vengono in rilievo rapporti con altre strutture pubbliche, con organizzazioni di categoria, con aggregazioni che, non necessariamente come dirette destinatarie dell’esercizio della funzione, hanno interesse a che questa sia espletata con particolari modalità e/o intensità e possono esercitare pressioni o cercare di influenzare i soggetti che esercitano le funzioni. Altro aspetto rilevante è quello delle modalità di finanziamento di specifiche attività</a:t>
            </a:r>
          </a:p>
          <a:p>
            <a:pPr marL="0" indent="0" algn="l">
              <a:buNone/>
            </a:pPr>
            <a:r>
              <a:rPr lang="it-IT" altLang="it-IT" sz="2000" dirty="0">
                <a:latin typeface="Times New Roman" panose="02020603050405020304" pitchFamily="18" charset="0"/>
                <a:cs typeface="Times New Roman" panose="02020603050405020304" pitchFamily="18" charset="0"/>
              </a:rPr>
              <a:t> </a:t>
            </a:r>
          </a:p>
          <a:p>
            <a:pPr marL="0" indent="0" algn="l">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L’analisi del contesto esterno</a:t>
            </a:r>
          </a:p>
        </p:txBody>
      </p:sp>
    </p:spTree>
    <p:extLst>
      <p:ext uri="{BB962C8B-B14F-4D97-AF65-F5344CB8AC3E}">
        <p14:creationId xmlns:p14="http://schemas.microsoft.com/office/powerpoint/2010/main" val="855529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7040" y="630376"/>
            <a:ext cx="8229600" cy="5256584"/>
          </a:xfrm>
        </p:spPr>
        <p:txBody>
          <a:bodyPr/>
          <a:lstStyle/>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r>
              <a:rPr lang="it-IT" altLang="it-IT" sz="2000" dirty="0">
                <a:latin typeface="Times New Roman" panose="02020603050405020304" pitchFamily="18" charset="0"/>
                <a:cs typeface="Times New Roman" panose="02020603050405020304" pitchFamily="18" charset="0"/>
              </a:rPr>
              <a:t>Questa analisi, che viene iniziata «a tavolino», viene poi arricchita dai dati di esperienza della struttura anche in base alle caratteristiche dei singoli procedimenti e dei fatti che li hanno caratterizzati. </a:t>
            </a:r>
          </a:p>
          <a:p>
            <a:pPr marL="0" indent="0" algn="l">
              <a:buNone/>
            </a:pPr>
            <a:r>
              <a:rPr lang="it-IT" altLang="it-IT" sz="2000" dirty="0">
                <a:latin typeface="Times New Roman" panose="02020603050405020304" pitchFamily="18" charset="0"/>
                <a:cs typeface="Times New Roman" panose="02020603050405020304" pitchFamily="18" charset="0"/>
              </a:rPr>
              <a:t>Ai fini dell’individuazione delle informazioni utili occorre così distinguere tra le fonti esterne e quelle interne.</a:t>
            </a:r>
          </a:p>
          <a:p>
            <a:pPr marL="0" indent="0" algn="l">
              <a:buNone/>
            </a:pPr>
            <a:r>
              <a:rPr lang="it-IT" altLang="it-IT" sz="2000" dirty="0">
                <a:latin typeface="Times New Roman" panose="02020603050405020304" pitchFamily="18" charset="0"/>
                <a:cs typeface="Times New Roman" panose="02020603050405020304" pitchFamily="18" charset="0"/>
              </a:rPr>
              <a:t>Tra le prime vengono normalmente indicate come rilevanti:</a:t>
            </a:r>
          </a:p>
          <a:p>
            <a:pPr algn="l">
              <a:buFontTx/>
              <a:buChar char="-"/>
            </a:pPr>
            <a:r>
              <a:rPr lang="it-IT" altLang="it-IT" sz="2000" dirty="0">
                <a:latin typeface="Times New Roman" panose="02020603050405020304" pitchFamily="18" charset="0"/>
                <a:cs typeface="Times New Roman" panose="02020603050405020304" pitchFamily="18" charset="0"/>
              </a:rPr>
              <a:t>i dati giudiziari relativi al tasso di criminalità generale del territorio e/o della collettività di riferimento</a:t>
            </a:r>
          </a:p>
          <a:p>
            <a:pPr algn="l">
              <a:buFontTx/>
              <a:buChar char="-"/>
            </a:pPr>
            <a:r>
              <a:rPr lang="it-IT" altLang="it-IT" sz="2000" dirty="0">
                <a:latin typeface="Times New Roman" panose="02020603050405020304" pitchFamily="18" charset="0"/>
                <a:cs typeface="Times New Roman" panose="02020603050405020304" pitchFamily="18" charset="0"/>
              </a:rPr>
              <a:t>la presenza di criminalità organizzata o di fenomeni di infiltrazione criminosa nelle istituzioni </a:t>
            </a:r>
          </a:p>
          <a:p>
            <a:pPr algn="l">
              <a:buFontTx/>
              <a:buChar char="-"/>
            </a:pPr>
            <a:r>
              <a:rPr lang="it-IT" altLang="it-IT" sz="2000" dirty="0">
                <a:latin typeface="Times New Roman" panose="02020603050405020304" pitchFamily="18" charset="0"/>
                <a:cs typeface="Times New Roman" panose="02020603050405020304" pitchFamily="18" charset="0"/>
              </a:rPr>
              <a:t>le dimensioni quantitative e qualitative dei reati contro la P.A.</a:t>
            </a:r>
          </a:p>
          <a:p>
            <a:pPr marL="0" indent="0" algn="l">
              <a:buNone/>
            </a:pPr>
            <a:r>
              <a:rPr lang="it-IT" altLang="it-IT" sz="2000" dirty="0">
                <a:latin typeface="Times New Roman" panose="02020603050405020304" pitchFamily="18" charset="0"/>
                <a:cs typeface="Times New Roman" panose="02020603050405020304" pitchFamily="18" charset="0"/>
              </a:rPr>
              <a:t>Di qui il riferimento alle banche dati ISTAT, del Ministero della giustizia, della Corte di cassazione, della Corte dei conti, le relazioni periodiche della DNA, quelle effettuate da soggetti pubblici o privati che si occupano dei fenomeni corruttivi (ANAC, CNEL, TI, Istituti bancari, associazioni di categoria).</a:t>
            </a:r>
          </a:p>
          <a:p>
            <a:pPr marL="0" indent="0" algn="l">
              <a:buNone/>
            </a:pPr>
            <a:r>
              <a:rPr lang="it-IT" altLang="it-IT" sz="2000" dirty="0">
                <a:latin typeface="Times New Roman" panose="02020603050405020304" pitchFamily="18" charset="0"/>
                <a:cs typeface="Times New Roman" panose="02020603050405020304" pitchFamily="18" charset="0"/>
              </a:rPr>
              <a:t> </a:t>
            </a:r>
          </a:p>
          <a:p>
            <a:pPr algn="l">
              <a:buFontTx/>
              <a:buChar char="-"/>
            </a:pPr>
            <a:r>
              <a:rPr lang="it-IT" altLang="it-IT" sz="2000" dirty="0">
                <a:latin typeface="Times New Roman" panose="02020603050405020304" pitchFamily="18" charset="0"/>
                <a:cs typeface="Times New Roman" panose="02020603050405020304" pitchFamily="18" charset="0"/>
              </a:rPr>
              <a:t> </a:t>
            </a:r>
          </a:p>
          <a:p>
            <a:pPr marL="0" indent="0" algn="l">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29765"/>
            <a:ext cx="8256587" cy="666750"/>
          </a:xfrm>
        </p:spPr>
        <p:txBody>
          <a:bodyPr/>
          <a:lstStyle/>
          <a:p>
            <a:r>
              <a:rPr lang="it-IT" sz="2400" b="1" dirty="0">
                <a:latin typeface="Times New Roman" panose="02020603050405020304" pitchFamily="18" charset="0"/>
                <a:cs typeface="Times New Roman" panose="02020603050405020304" pitchFamily="18" charset="0"/>
              </a:rPr>
              <a:t> L’analisi del contesto esterno</a:t>
            </a:r>
          </a:p>
        </p:txBody>
      </p:sp>
    </p:spTree>
    <p:extLst>
      <p:ext uri="{BB962C8B-B14F-4D97-AF65-F5344CB8AC3E}">
        <p14:creationId xmlns:p14="http://schemas.microsoft.com/office/powerpoint/2010/main" val="16429516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13762</TotalTime>
  <Words>7303</Words>
  <Application>Microsoft Office PowerPoint</Application>
  <PresentationFormat>Presentazione su schermo (4:3)</PresentationFormat>
  <Paragraphs>529</Paragraphs>
  <Slides>56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56</vt:i4>
      </vt:variant>
    </vt:vector>
  </HeadingPairs>
  <TitlesOfParts>
    <vt:vector size="62"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Il sistema del DLgs  231/2001</vt:lpstr>
      <vt:lpstr>Il sistema della ISO 37001</vt:lpstr>
      <vt:lpstr>Il «contesto esterno» nel sistema della ISO 37001</vt:lpstr>
      <vt:lpstr> L’analisi del contesto nel sistema del PTPC 37001</vt:lpstr>
      <vt:lpstr> L’analisi del contesto esterno</vt:lpstr>
      <vt:lpstr> L’analisi del contesto esterno</vt:lpstr>
      <vt:lpstr> L’analisi del contesto esterno</vt:lpstr>
      <vt:lpstr> L’analisi del contesto esterno</vt:lpstr>
      <vt:lpstr> L’analisi del contesto esterno</vt:lpstr>
      <vt:lpstr> Alcuni fenomeni rilevanti nel contesto esterno</vt:lpstr>
      <vt:lpstr> Il contesto esterno rilevante per i singoli processi</vt:lpstr>
      <vt:lpstr> L’analisi del contesto interno</vt:lpstr>
      <vt:lpstr> L’analisi del contesto interno</vt:lpstr>
      <vt:lpstr> L’analisi del contesto interno</vt:lpstr>
      <vt:lpstr> Le fasi della mappatura dei processi</vt:lpstr>
      <vt:lpstr> La mappatura dei processi «esternalizzati»</vt:lpstr>
      <vt:lpstr> L’identificazione del processo</vt:lpstr>
      <vt:lpstr> La mappatura e i registri delle attività di trattamento per la privacy</vt:lpstr>
      <vt:lpstr> La descrizione e la  rappresentazione del processo</vt:lpstr>
      <vt:lpstr>La  rappresentazione del processo </vt:lpstr>
      <vt:lpstr> La valutazione dei rischi</vt:lpstr>
      <vt:lpstr> L’identificazione del rischio</vt:lpstr>
      <vt:lpstr> Le tecniche per l’identificazione del rischio</vt:lpstr>
      <vt:lpstr> L’analisi delle fonti informative</vt:lpstr>
      <vt:lpstr>Il risultato dell’individuazione dei rischi</vt:lpstr>
      <vt:lpstr>L’analisi del rischio</vt:lpstr>
      <vt:lpstr>  L’analisi dei «fattori abilitanti»</vt:lpstr>
      <vt:lpstr>  La stima e ponderazione del livello di esposizione al rischio</vt:lpstr>
      <vt:lpstr>  La metodologia della stima e ponderazione del livello di esposizione al rischio</vt:lpstr>
      <vt:lpstr>  L’indicatore di probabilità  </vt:lpstr>
      <vt:lpstr>  L’indicatore di impatto</vt:lpstr>
      <vt:lpstr> Il risultato delle valutazioni di probabilità e di impatto</vt:lpstr>
      <vt:lpstr>  Il trattamento del rischio</vt:lpstr>
      <vt:lpstr>  L’individuazione delle misure</vt:lpstr>
      <vt:lpstr>  La verifica di effettività delle misure</vt:lpstr>
      <vt:lpstr>  La programmazione delle misure</vt:lpstr>
      <vt:lpstr>  La programmazione delle misure</vt:lpstr>
      <vt:lpstr>  La valutazione critica dei contenuti del PTPC</vt:lpstr>
      <vt:lpstr>Presentazione standard di PowerPoint</vt:lpstr>
      <vt:lpstr>Aspetti specifici per le Università</vt:lpstr>
      <vt:lpstr>Il settore della ricerca</vt:lpstr>
      <vt:lpstr>La progettazione della ricerca</vt:lpstr>
      <vt:lpstr>La valutazione ed il finanziamento dei progetti</vt:lpstr>
      <vt:lpstr>Lo svolgimento della ricerca</vt:lpstr>
      <vt:lpstr>Gli esiti della ricerca e la loro diffusione</vt:lpstr>
      <vt:lpstr>L’organizzazione della didattica</vt:lpstr>
      <vt:lpstr>Incompatibilità e conflitti di interesse dei docenti</vt:lpstr>
      <vt:lpstr>L’istituzione e l’attività degli spin-off</vt:lpstr>
      <vt:lpstr>I possibili eventi rischiosi nell’attività degli spin-off</vt:lpstr>
      <vt:lpstr>Le possibili misure nell’attività degli spin-off</vt:lpstr>
      <vt:lpstr>La disattenzione dell’ANAC per l’attività dei laboratori e delle prestazioni in favore di terzi</vt:lpstr>
      <vt:lpstr>L’atto di indirizzo del MIUR 14 maggio 2018</vt:lpstr>
      <vt:lpstr>Aspetti specifici per le strutture di servizi alle persone</vt:lpstr>
      <vt:lpstr>Aspetti specifici per le strutture di servizi alle persone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155</cp:revision>
  <cp:lastPrinted>2020-06-07T15:57:30Z</cp:lastPrinted>
  <dcterms:created xsi:type="dcterms:W3CDTF">2019-11-12T10:51:11Z</dcterms:created>
  <dcterms:modified xsi:type="dcterms:W3CDTF">2020-06-07T22:06:01Z</dcterms:modified>
</cp:coreProperties>
</file>