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handoutMasterIdLst>
    <p:handoutMasterId r:id="rId33"/>
  </p:handoutMasterIdLst>
  <p:sldIdLst>
    <p:sldId id="256" r:id="rId2"/>
    <p:sldId id="639" r:id="rId3"/>
    <p:sldId id="628" r:id="rId4"/>
    <p:sldId id="661" r:id="rId5"/>
    <p:sldId id="667" r:id="rId6"/>
    <p:sldId id="666" r:id="rId7"/>
    <p:sldId id="670" r:id="rId8"/>
    <p:sldId id="668" r:id="rId9"/>
    <p:sldId id="662" r:id="rId10"/>
    <p:sldId id="663" r:id="rId11"/>
    <p:sldId id="659" r:id="rId12"/>
    <p:sldId id="671" r:id="rId13"/>
    <p:sldId id="640" r:id="rId14"/>
    <p:sldId id="660" r:id="rId15"/>
    <p:sldId id="647" r:id="rId16"/>
    <p:sldId id="672" r:id="rId17"/>
    <p:sldId id="673" r:id="rId18"/>
    <p:sldId id="674" r:id="rId19"/>
    <p:sldId id="675" r:id="rId20"/>
    <p:sldId id="676" r:id="rId21"/>
    <p:sldId id="648" r:id="rId22"/>
    <p:sldId id="649" r:id="rId23"/>
    <p:sldId id="655" r:id="rId24"/>
    <p:sldId id="653" r:id="rId25"/>
    <p:sldId id="654" r:id="rId26"/>
    <p:sldId id="658" r:id="rId27"/>
    <p:sldId id="650" r:id="rId28"/>
    <p:sldId id="651" r:id="rId29"/>
    <p:sldId id="656" r:id="rId30"/>
    <p:sldId id="657" r:id="rId31"/>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AUDIO GALTIERI" initials="CG" lastIdx="1" clrIdx="0">
    <p:extLst>
      <p:ext uri="{19B8F6BF-5375-455C-9EA6-DF929625EA0E}">
        <p15:presenceInfo xmlns:p15="http://schemas.microsoft.com/office/powerpoint/2012/main" userId="CLAUDIO GALTIER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17/07/2020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dirty="0"/>
              <a:t>Fare clic per modificare stili del testo dello schema</a:t>
            </a:r>
          </a:p>
          <a:p>
            <a:pPr lvl="1"/>
            <a:r>
              <a:rPr lang="it-IT" altLang="it-IT" dirty="0"/>
              <a:t>Secondo livello</a:t>
            </a:r>
          </a:p>
          <a:p>
            <a:pPr lvl="2"/>
            <a:r>
              <a:rPr lang="it-IT" altLang="it-IT" dirty="0"/>
              <a:t>Terzo livello</a:t>
            </a:r>
          </a:p>
          <a:p>
            <a:pPr lvl="3"/>
            <a:r>
              <a:rPr lang="it-IT" altLang="it-IT"/>
              <a:t>Quarto livello</a:t>
            </a:r>
          </a:p>
          <a:p>
            <a:pPr lvl="4"/>
            <a:r>
              <a:rPr lang="it-IT" altLang="it-IT"/>
              <a:t>Quinto livello</a:t>
            </a:r>
            <a:endParaRPr lang="en-US" altLang="it-IT" dirty="0"/>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1" i="0" dirty="0">
                <a:latin typeface="Times New Roman" panose="02020603050405020304" pitchFamily="18" charset="0"/>
                <a:cs typeface="Times New Roman" panose="02020603050405020304" pitchFamily="18" charset="0"/>
              </a:rPr>
              <a:t>Autore: Claudio Galtieri</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 </a:t>
            </a: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X GIORNATA </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La materia dell’attività contenziosa dell’Ente può essere oggetto di una disciplina di carattere generale contenuta nei seguenti regolamenti:</a:t>
            </a:r>
          </a:p>
          <a:p>
            <a:pPr marL="0" indent="0">
              <a:buNone/>
            </a:pPr>
            <a:r>
              <a:rPr lang="it-IT" sz="1800" dirty="0">
                <a:latin typeface="Times New Roman" panose="02020603050405020304" pitchFamily="18" charset="0"/>
                <a:cs typeface="Times New Roman" panose="02020603050405020304" pitchFamily="18" charset="0"/>
              </a:rPr>
              <a:t>- Regolamento sull’affidamento di incarichi esterni ai legali</a:t>
            </a:r>
          </a:p>
          <a:p>
            <a:pPr marL="0" indent="0">
              <a:buNone/>
            </a:pPr>
            <a:r>
              <a:rPr lang="it-IT" sz="1800" dirty="0">
                <a:latin typeface="Times New Roman" panose="02020603050405020304" pitchFamily="18" charset="0"/>
                <a:cs typeface="Times New Roman" panose="02020603050405020304" pitchFamily="18" charset="0"/>
              </a:rPr>
              <a:t>- Regolamento sulla difesa in giudizio e il rimborso delle spese legali ai dipendenti</a:t>
            </a:r>
          </a:p>
          <a:p>
            <a:pPr marL="0" indent="0">
              <a:buNone/>
            </a:pPr>
            <a:r>
              <a:rPr lang="it-IT" sz="1800" dirty="0">
                <a:latin typeface="Times New Roman" panose="02020603050405020304" pitchFamily="18" charset="0"/>
                <a:cs typeface="Times New Roman" panose="02020603050405020304" pitchFamily="18" charset="0"/>
              </a:rPr>
              <a:t>- Regolamento sul rimborso spese agli amministratori</a:t>
            </a:r>
          </a:p>
          <a:p>
            <a:pPr marL="0" indent="0">
              <a:buNone/>
            </a:pPr>
            <a:r>
              <a:rPr lang="it-IT" sz="1800" dirty="0">
                <a:latin typeface="Times New Roman" panose="02020603050405020304" pitchFamily="18" charset="0"/>
                <a:cs typeface="Times New Roman" panose="02020603050405020304" pitchFamily="18" charset="0"/>
              </a:rPr>
              <a:t>- Regolamento sul ricorso alla mediazione nei casi non previsti dalla legge</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332656"/>
            <a:ext cx="8256587" cy="666750"/>
          </a:xfrm>
        </p:spPr>
        <p:txBody>
          <a:bodyPr/>
          <a:lstStyle/>
          <a:p>
            <a:r>
              <a:rPr lang="it-IT" sz="2400" b="1" dirty="0">
                <a:latin typeface="Times New Roman" panose="02020603050405020304" pitchFamily="18" charset="0"/>
                <a:cs typeface="Times New Roman" panose="02020603050405020304" pitchFamily="18" charset="0"/>
              </a:rPr>
              <a:t>I regolamenti sull’attività contenziosa</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744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94531" y="102795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 gestione del contenzioso, sia che venga effettuata da un Ufficio legale interno di cui facciano parte professionisti abilitati iscritti nell’Albo speciale presso il Consiglio dell’Ordine, sia, a maggiore ragione quando le singole situazioni siano oggetto di affidamento ad un legale interno, deve prevedere un coinvolgimento diretto e tempestivo dell’Ufficio che ha adottato l’atto o comunque competente in materia.</a:t>
            </a:r>
          </a:p>
          <a:p>
            <a:pPr marL="0" indent="0">
              <a:buNone/>
            </a:pPr>
            <a:r>
              <a:rPr lang="it-IT" sz="1800" dirty="0">
                <a:latin typeface="Times New Roman" panose="02020603050405020304" pitchFamily="18" charset="0"/>
                <a:cs typeface="Times New Roman" panose="02020603050405020304" pitchFamily="18" charset="0"/>
              </a:rPr>
              <a:t>La prima e fondamentale fase della difesa infatti è costituita dalla relazione dell’Ufficio, documentata con tutti gli atti ed elementi rilevanti (compresi tutti quelli relativi ai rapporti con il soggetto ricorrente), che contenga un’attenta ricostruzione dei fatti, con particolare attenzione alla loro cronologia, con la prospettazione delle tesi giuridiche poste a fondamento del comportamento dell’Amministrazione, che dovranno essere eventualmente chiarite con il legale (interno o esterno), e l’indicazione ove necessario delle persone (dipendenti, collaboratori, consulenti od estranei) in grado di testimoniare.</a:t>
            </a:r>
          </a:p>
          <a:p>
            <a:pPr marL="0" indent="0">
              <a:buNone/>
            </a:pPr>
            <a:r>
              <a:rPr lang="it-IT" sz="1800" dirty="0">
                <a:latin typeface="Times New Roman" panose="02020603050405020304" pitchFamily="18" charset="0"/>
                <a:cs typeface="Times New Roman" panose="02020603050405020304" pitchFamily="18" charset="0"/>
              </a:rPr>
              <a:t>Nel caso di richieste risarcitorie per danni coperti da assicurazione, dovrà essere valutata la modalità di coinvolgimento dell’Istituto assicurativo.</a:t>
            </a:r>
          </a:p>
          <a:p>
            <a:pPr marL="0" indent="0">
              <a:buNone/>
            </a:pPr>
            <a:r>
              <a:rPr lang="it-IT" sz="1800" dirty="0">
                <a:latin typeface="Times New Roman" panose="02020603050405020304" pitchFamily="18" charset="0"/>
                <a:cs typeface="Times New Roman" panose="02020603050405020304" pitchFamily="18" charset="0"/>
              </a:rPr>
              <a:t>Lo stesso Ufficio deve essere interpellato ogni volta che, nel corso del procedimento, il ricorrente produca atti o esponga fatti che richiedono una conferma e/o un’adeguata confutazione.</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67544" y="76147"/>
            <a:ext cx="8256587" cy="666750"/>
          </a:xfrm>
        </p:spPr>
        <p:txBody>
          <a:bodyPr/>
          <a:lstStyle/>
          <a:p>
            <a:r>
              <a:rPr lang="it-IT" sz="2400" b="1" dirty="0">
                <a:latin typeface="Times New Roman" panose="02020603050405020304" pitchFamily="18" charset="0"/>
                <a:cs typeface="Times New Roman" panose="02020603050405020304" pitchFamily="18" charset="0"/>
              </a:rPr>
              <a:t>Gli aspetti amministrativi della gestione del contenzioso</a:t>
            </a:r>
          </a:p>
        </p:txBody>
      </p:sp>
    </p:spTree>
    <p:extLst>
      <p:ext uri="{BB962C8B-B14F-4D97-AF65-F5344CB8AC3E}">
        <p14:creationId xmlns:p14="http://schemas.microsoft.com/office/powerpoint/2010/main" val="389322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La predisposizione della difesa dell’ente deve essere effettuata sulla base della relazione dell’Ufficio competente, mettendo in rilievo gli aspetti fattuali prima ancora di quelli giuridici, che dovranno essere discussi con il legale esterno che procederà a stilare e depositare gli atti defensionali.</a:t>
            </a:r>
          </a:p>
          <a:p>
            <a:pPr marL="0" indent="0">
              <a:buNone/>
            </a:pPr>
            <a:r>
              <a:rPr lang="it-IT" sz="2000" dirty="0">
                <a:latin typeface="Times New Roman" panose="02020603050405020304" pitchFamily="18" charset="0"/>
                <a:cs typeface="Times New Roman" panose="02020603050405020304" pitchFamily="18" charset="0"/>
              </a:rPr>
              <a:t>Il legale è tenuto a informare immediatamente in forma scritta (anche per e-mail) l’Amministrazione di tutti quegli sviluppi che richiedono la predisposizione di ulteriore documentazione e/o relazioni, e l’adozione di scelte sulla linea da seguire (valutazione dell’opportunità di eventuali transazioni, </a:t>
            </a:r>
            <a:r>
              <a:rPr lang="it-IT" sz="2000" dirty="0" err="1">
                <a:latin typeface="Times New Roman" panose="02020603050405020304" pitchFamily="18" charset="0"/>
                <a:cs typeface="Times New Roman" panose="02020603050405020304" pitchFamily="18" charset="0"/>
              </a:rPr>
              <a:t>promuovimento</a:t>
            </a:r>
            <a:r>
              <a:rPr lang="it-IT" sz="2000" dirty="0">
                <a:latin typeface="Times New Roman" panose="02020603050405020304" pitchFamily="18" charset="0"/>
                <a:cs typeface="Times New Roman" panose="02020603050405020304" pitchFamily="18" charset="0"/>
              </a:rPr>
              <a:t> di specifiche azioni).</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disciplina relativa alla predisposizione della difesa dell’ente</a:t>
            </a:r>
          </a:p>
        </p:txBody>
      </p:sp>
    </p:spTree>
    <p:extLst>
      <p:ext uri="{BB962C8B-B14F-4D97-AF65-F5344CB8AC3E}">
        <p14:creationId xmlns:p14="http://schemas.microsoft.com/office/powerpoint/2010/main" val="6669607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r>
              <a:rPr lang="it-IT" sz="1800" dirty="0">
                <a:latin typeface="Times New Roman" panose="02020603050405020304" pitchFamily="18" charset="0"/>
                <a:cs typeface="Times New Roman" panose="02020603050405020304" pitchFamily="18" charset="0"/>
              </a:rPr>
              <a:t>Gli uffici e le persone normalmente addette alla ricezione degli atti in forma cartacea o elettronica debbono essere adeguatamente  istruiti sul comportamento da tenere in caso di ricezione di atti di pre-contenzioso o giudiziari (diffide, intimazioni, ricorsi, ingiunzioni, sentenze), per l’immediato inoltro formale ai soggetti e Uffici competenti, mediante procedure da cui risulti la data e la persona che ha ricevuto l’atto inoltrato.</a:t>
            </a:r>
          </a:p>
          <a:p>
            <a:pPr marL="0" indent="0">
              <a:buNone/>
            </a:pPr>
            <a:endParaRPr lang="it-IT" sz="18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 ricezione degli atti giudiziali del privato o delle comunicazioni relative al contenzioso pendente</a:t>
            </a:r>
          </a:p>
        </p:txBody>
      </p:sp>
    </p:spTree>
    <p:extLst>
      <p:ext uri="{BB962C8B-B14F-4D97-AF65-F5344CB8AC3E}">
        <p14:creationId xmlns:p14="http://schemas.microsoft.com/office/powerpoint/2010/main" val="760332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7FEE0F35-9838-4BC3-B750-54BA3851B237}"/>
              </a:ext>
            </a:extLst>
          </p:cNvPr>
          <p:cNvSpPr>
            <a:spLocks noGrp="1"/>
          </p:cNvSpPr>
          <p:nvPr>
            <p:ph sz="quarter" idx="1"/>
          </p:nvPr>
        </p:nvSpPr>
        <p:spPr>
          <a:xfrm>
            <a:off x="430213" y="764704"/>
            <a:ext cx="8256587" cy="5256584"/>
          </a:xfrm>
        </p:spPr>
        <p:txBody>
          <a:bodyPr/>
          <a:lstStyle/>
          <a:p>
            <a:pPr marL="0" indent="0">
              <a:buNone/>
            </a:pPr>
            <a:r>
              <a:rPr lang="it-IT" sz="1800" dirty="0">
                <a:latin typeface="Times New Roman" panose="02020603050405020304" pitchFamily="18" charset="0"/>
                <a:cs typeface="Times New Roman" panose="02020603050405020304" pitchFamily="18" charset="0"/>
              </a:rPr>
              <a:t>La distinzione tra consulenza e incarico di difesa in giudizio</a:t>
            </a:r>
          </a:p>
          <a:p>
            <a:pPr marL="0" indent="0">
              <a:buNone/>
            </a:pPr>
            <a:r>
              <a:rPr lang="it-IT" sz="1800" dirty="0">
                <a:latin typeface="Times New Roman" panose="02020603050405020304" pitchFamily="18" charset="0"/>
                <a:cs typeface="Times New Roman" panose="02020603050405020304" pitchFamily="18" charset="0"/>
              </a:rPr>
              <a:t>L’art. 17 Dlgs 50/2016 secondo cui le disposizioni del codice non si applicano:</a:t>
            </a:r>
          </a:p>
          <a:p>
            <a:pPr>
              <a:buFontTx/>
              <a:buChar char="-"/>
            </a:pPr>
            <a:r>
              <a:rPr lang="it-IT" sz="1800" dirty="0">
                <a:latin typeface="Times New Roman" panose="02020603050405020304" pitchFamily="18" charset="0"/>
                <a:cs typeface="Times New Roman" panose="02020603050405020304" pitchFamily="18" charset="0"/>
              </a:rPr>
              <a:t>Ai servizi di arbitrato e conciliazione</a:t>
            </a:r>
          </a:p>
          <a:p>
            <a:pPr>
              <a:buFontTx/>
              <a:buChar char="-"/>
            </a:pPr>
            <a:r>
              <a:rPr lang="it-IT" sz="1800" dirty="0">
                <a:latin typeface="Times New Roman" panose="02020603050405020304" pitchFamily="18" charset="0"/>
                <a:cs typeface="Times New Roman" panose="02020603050405020304" pitchFamily="18" charset="0"/>
              </a:rPr>
              <a:t>Ad uno qualsiasi dei seguenti servizi legali:</a:t>
            </a:r>
          </a:p>
          <a:p>
            <a:pPr marL="342900" indent="-342900">
              <a:buAutoNum type="alphaLcParenR"/>
            </a:pPr>
            <a:r>
              <a:rPr lang="it-IT" sz="1800" dirty="0">
                <a:latin typeface="Times New Roman" panose="02020603050405020304" pitchFamily="18" charset="0"/>
                <a:cs typeface="Times New Roman" panose="02020603050405020304" pitchFamily="18" charset="0"/>
              </a:rPr>
              <a:t>Rappresentanza legale </a:t>
            </a:r>
          </a:p>
          <a:p>
            <a:pPr marL="342900" indent="-342900">
              <a:buAutoNum type="alphaLcParenR"/>
            </a:pPr>
            <a:r>
              <a:rPr lang="it-IT" sz="1800" dirty="0">
                <a:latin typeface="Times New Roman" panose="02020603050405020304" pitchFamily="18" charset="0"/>
                <a:cs typeface="Times New Roman" panose="02020603050405020304" pitchFamily="18" charset="0"/>
              </a:rPr>
              <a:t>In un arbitrato o in una conciliazione in uno stato membro UE o un Paese terzo</a:t>
            </a:r>
          </a:p>
          <a:p>
            <a:pPr marL="342900" indent="-342900">
              <a:buAutoNum type="alphaLcParenR"/>
            </a:pPr>
            <a:r>
              <a:rPr lang="it-IT" sz="1800" dirty="0">
                <a:latin typeface="Times New Roman" panose="02020603050405020304" pitchFamily="18" charset="0"/>
                <a:cs typeface="Times New Roman" panose="02020603050405020304" pitchFamily="18" charset="0"/>
              </a:rPr>
              <a:t>In procedimenti giudiziari dinanzi a organi giurisdizionali o autorità pubbliche</a:t>
            </a:r>
          </a:p>
          <a:p>
            <a:pPr marL="342900" indent="-342900">
              <a:buAutoNum type="alphaLcParenR"/>
            </a:pPr>
            <a:r>
              <a:rPr lang="it-IT" sz="1800" dirty="0">
                <a:latin typeface="Times New Roman" panose="02020603050405020304" pitchFamily="18" charset="0"/>
                <a:cs typeface="Times New Roman" panose="02020603050405020304" pitchFamily="18" charset="0"/>
              </a:rPr>
              <a:t>Alla consulenza legale fornita in preparazione di uno dei procedimenti suddetti</a:t>
            </a:r>
          </a:p>
          <a:p>
            <a:pPr marL="0" indent="0">
              <a:buNone/>
            </a:pPr>
            <a:r>
              <a:rPr lang="it-IT" sz="1800" dirty="0">
                <a:latin typeface="Times New Roman" panose="02020603050405020304" pitchFamily="18" charset="0"/>
                <a:cs typeface="Times New Roman" panose="02020603050405020304" pitchFamily="18" charset="0"/>
              </a:rPr>
              <a:t>Il contenzioso tributario e la legittimazione a difendere del dirigente</a:t>
            </a:r>
          </a:p>
          <a:p>
            <a:pPr marL="0" indent="0">
              <a:buNone/>
            </a:pPr>
            <a:r>
              <a:rPr lang="it-IT" sz="1800" dirty="0">
                <a:latin typeface="Times New Roman" panose="02020603050405020304" pitchFamily="18" charset="0"/>
                <a:cs typeface="Times New Roman" panose="02020603050405020304" pitchFamily="18" charset="0"/>
              </a:rPr>
              <a:t>La scelta del professionista per l’attività di consulenza</a:t>
            </a:r>
          </a:p>
          <a:p>
            <a:pPr marL="0" indent="0">
              <a:buNone/>
            </a:pPr>
            <a:r>
              <a:rPr lang="it-IT" sz="1800" dirty="0">
                <a:latin typeface="Times New Roman" panose="02020603050405020304" pitchFamily="18" charset="0"/>
                <a:cs typeface="Times New Roman" panose="02020603050405020304" pitchFamily="18" charset="0"/>
              </a:rPr>
              <a:t>La scelta del professionista per l’attività giurisdizionale</a:t>
            </a:r>
          </a:p>
          <a:p>
            <a:pPr marL="0" indent="0">
              <a:buNone/>
            </a:pPr>
            <a:r>
              <a:rPr lang="it-IT" sz="1800" dirty="0">
                <a:latin typeface="Times New Roman" panose="02020603050405020304" pitchFamily="18" charset="0"/>
                <a:cs typeface="Times New Roman" panose="02020603050405020304" pitchFamily="18" charset="0"/>
              </a:rPr>
              <a:t>Il preventivo del professionista, la sua valutazione e la predisposizione dei mezzi finanziari necessari</a:t>
            </a:r>
          </a:p>
          <a:p>
            <a:pPr marL="0" indent="0">
              <a:buNone/>
            </a:pPr>
            <a:r>
              <a:rPr lang="it-IT" sz="1800" dirty="0">
                <a:latin typeface="Times New Roman" panose="02020603050405020304" pitchFamily="18" charset="0"/>
                <a:cs typeface="Times New Roman" panose="02020603050405020304" pitchFamily="18" charset="0"/>
              </a:rPr>
              <a:t>La giurisprudenza della Corte di cassazione sulle modalità di conferimento dell’incarico</a:t>
            </a:r>
          </a:p>
          <a:p>
            <a:pPr marL="0" indent="0">
              <a:buNone/>
            </a:pPr>
            <a:r>
              <a:rPr lang="it-IT" sz="1800" dirty="0">
                <a:latin typeface="Times New Roman" panose="02020603050405020304" pitchFamily="18" charset="0"/>
                <a:cs typeface="Times New Roman" panose="02020603050405020304" pitchFamily="18" charset="0"/>
              </a:rPr>
              <a:t>La tracciabilità dei flussi finanziari</a:t>
            </a:r>
          </a:p>
        </p:txBody>
      </p:sp>
      <p:sp>
        <p:nvSpPr>
          <p:cNvPr id="3" name="Titolo 2">
            <a:extLst>
              <a:ext uri="{FF2B5EF4-FFF2-40B4-BE49-F238E27FC236}">
                <a16:creationId xmlns:a16="http://schemas.microsoft.com/office/drawing/2014/main" id="{5E132B88-CCF7-46D4-9608-175A9FF5F125}"/>
              </a:ext>
            </a:extLst>
          </p:cNvPr>
          <p:cNvSpPr>
            <a:spLocks noGrp="1"/>
          </p:cNvSpPr>
          <p:nvPr>
            <p:ph type="title"/>
          </p:nvPr>
        </p:nvSpPr>
        <p:spPr>
          <a:xfrm>
            <a:off x="430213" y="0"/>
            <a:ext cx="8256587" cy="666750"/>
          </a:xfrm>
        </p:spPr>
        <p:txBody>
          <a:bodyPr/>
          <a:lstStyle/>
          <a:p>
            <a:r>
              <a:rPr lang="it-IT" sz="2400" b="1" dirty="0">
                <a:latin typeface="Times New Roman" panose="02020603050405020304" pitchFamily="18" charset="0"/>
                <a:cs typeface="Times New Roman" panose="02020603050405020304" pitchFamily="18" charset="0"/>
              </a:rPr>
              <a:t>L’affidamento di incarico a legale esterno</a:t>
            </a:r>
          </a:p>
        </p:txBody>
      </p:sp>
    </p:spTree>
    <p:extLst>
      <p:ext uri="{BB962C8B-B14F-4D97-AF65-F5344CB8AC3E}">
        <p14:creationId xmlns:p14="http://schemas.microsoft.com/office/powerpoint/2010/main" val="1494664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Art. 1965 Cod. civ. (Nozione):</a:t>
            </a:r>
          </a:p>
          <a:p>
            <a:pPr marL="0" indent="0">
              <a:buNone/>
            </a:pPr>
            <a:r>
              <a:rPr lang="it-IT" sz="2000" dirty="0">
                <a:latin typeface="Times New Roman" panose="02020603050405020304" pitchFamily="18" charset="0"/>
                <a:cs typeface="Times New Roman" panose="02020603050405020304" pitchFamily="18" charset="0"/>
              </a:rPr>
              <a:t>«La transazione è il contratto col qual le parti, facendosi reciproche concessioni, pongono fine a una lite già cominciata o prevengono un alite che può sorgere tra loro.</a:t>
            </a:r>
          </a:p>
          <a:p>
            <a:pPr marL="0" indent="0">
              <a:buNone/>
            </a:pPr>
            <a:r>
              <a:rPr lang="it-IT" sz="2000" dirty="0">
                <a:latin typeface="Times New Roman" panose="02020603050405020304" pitchFamily="18" charset="0"/>
                <a:cs typeface="Times New Roman" panose="02020603050405020304" pitchFamily="18" charset="0"/>
              </a:rPr>
              <a:t>Con le reciproche concessioni si possono creare, modificare o estinguere anche rapporti diversi da quello che ha formato oggetto della pretesa e della contestazione delle parti»</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Art. 1966 Cod. civ. (Capacità a transigere e disponibilità dei diritti):</a:t>
            </a:r>
          </a:p>
          <a:p>
            <a:pPr marL="0" indent="0">
              <a:buNone/>
            </a:pPr>
            <a:r>
              <a:rPr lang="it-IT" sz="2000" dirty="0">
                <a:latin typeface="Times New Roman" panose="02020603050405020304" pitchFamily="18" charset="0"/>
                <a:cs typeface="Times New Roman" panose="02020603050405020304" pitchFamily="18" charset="0"/>
              </a:rPr>
              <a:t>«Per transigere le parti devono avere la capacità di disporre dei diritti che formano oggetto della lite.</a:t>
            </a:r>
          </a:p>
          <a:p>
            <a:pPr marL="0" indent="0">
              <a:buNone/>
            </a:pPr>
            <a:r>
              <a:rPr lang="it-IT" sz="2000" dirty="0">
                <a:latin typeface="Times New Roman" panose="02020603050405020304" pitchFamily="18" charset="0"/>
                <a:cs typeface="Times New Roman" panose="02020603050405020304" pitchFamily="18" charset="0"/>
              </a:rPr>
              <a:t>La transazione è nulla se tali diritti, per loro natura o per espressa </a:t>
            </a:r>
            <a:r>
              <a:rPr lang="it-IT" sz="2000" dirty="0" err="1">
                <a:latin typeface="Times New Roman" panose="02020603050405020304" pitchFamily="18" charset="0"/>
                <a:cs typeface="Times New Roman" panose="02020603050405020304" pitchFamily="18" charset="0"/>
              </a:rPr>
              <a:t>disposzione</a:t>
            </a:r>
            <a:r>
              <a:rPr lang="it-IT" sz="2000" dirty="0">
                <a:latin typeface="Times New Roman" panose="02020603050405020304" pitchFamily="18" charset="0"/>
                <a:cs typeface="Times New Roman" panose="02020603050405020304" pitchFamily="18" charset="0"/>
              </a:rPr>
              <a:t> di legge, sono sottratti alla disponibilità delle parti».</a:t>
            </a:r>
          </a:p>
        </p:txBody>
      </p:sp>
      <p:sp>
        <p:nvSpPr>
          <p:cNvPr id="3" name="Titolo 2"/>
          <p:cNvSpPr>
            <a:spLocks noGrp="1"/>
          </p:cNvSpPr>
          <p:nvPr>
            <p:ph type="title"/>
          </p:nvPr>
        </p:nvSpPr>
        <p:spPr>
          <a:xfrm>
            <a:off x="454050" y="120402"/>
            <a:ext cx="8256587" cy="666750"/>
          </a:xfrm>
        </p:spPr>
        <p:txBody>
          <a:bodyPr/>
          <a:lstStyle/>
          <a:p>
            <a:r>
              <a:rPr lang="it-IT" sz="2400" b="1" dirty="0">
                <a:latin typeface="Times New Roman" panose="02020603050405020304" pitchFamily="18" charset="0"/>
                <a:cs typeface="Times New Roman" panose="02020603050405020304" pitchFamily="18" charset="0"/>
              </a:rPr>
              <a:t>La transazione</a:t>
            </a:r>
          </a:p>
        </p:txBody>
      </p:sp>
    </p:spTree>
    <p:extLst>
      <p:ext uri="{BB962C8B-B14F-4D97-AF65-F5344CB8AC3E}">
        <p14:creationId xmlns:p14="http://schemas.microsoft.com/office/powerpoint/2010/main" val="1108958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Art. 1965 Cod. civ. (Nozione):</a:t>
            </a:r>
          </a:p>
          <a:p>
            <a:pPr marL="0" indent="0">
              <a:buNone/>
            </a:pPr>
            <a:r>
              <a:rPr lang="it-IT" sz="2000" dirty="0">
                <a:latin typeface="Times New Roman" panose="02020603050405020304" pitchFamily="18" charset="0"/>
                <a:cs typeface="Times New Roman" panose="02020603050405020304" pitchFamily="18" charset="0"/>
              </a:rPr>
              <a:t>«La transazione è il contratto col qual le parti, facendosi reciproche concessioni, pongono fine a una lite già cominciata o prevengono un alite che può sorgere tra loro.</a:t>
            </a:r>
          </a:p>
          <a:p>
            <a:pPr marL="0" indent="0">
              <a:buNone/>
            </a:pPr>
            <a:r>
              <a:rPr lang="it-IT" sz="2000" dirty="0">
                <a:latin typeface="Times New Roman" panose="02020603050405020304" pitchFamily="18" charset="0"/>
                <a:cs typeface="Times New Roman" panose="02020603050405020304" pitchFamily="18" charset="0"/>
              </a:rPr>
              <a:t>Con le reciproche concessioni si possono creare, modificare o estinguere anche rapporti diversi da quello che ha formato oggetto della pretesa e della contestazione delle parti»</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Art. 1966 Cod. civ. (Capacità a transigere e disponibilità dei diritti):</a:t>
            </a:r>
          </a:p>
          <a:p>
            <a:pPr marL="0" indent="0">
              <a:buNone/>
            </a:pPr>
            <a:r>
              <a:rPr lang="it-IT" sz="2000" dirty="0">
                <a:latin typeface="Times New Roman" panose="02020603050405020304" pitchFamily="18" charset="0"/>
                <a:cs typeface="Times New Roman" panose="02020603050405020304" pitchFamily="18" charset="0"/>
              </a:rPr>
              <a:t>«Per transigere le parti devono avere la capacità di disporre dei diritti che formano oggetto della lite.</a:t>
            </a:r>
          </a:p>
          <a:p>
            <a:pPr marL="0" indent="0">
              <a:buNone/>
            </a:pPr>
            <a:r>
              <a:rPr lang="it-IT" sz="2000" dirty="0">
                <a:latin typeface="Times New Roman" panose="02020603050405020304" pitchFamily="18" charset="0"/>
                <a:cs typeface="Times New Roman" panose="02020603050405020304" pitchFamily="18" charset="0"/>
              </a:rPr>
              <a:t>La transazione è nulla se tali diritti, per loro natura o per espressa </a:t>
            </a:r>
            <a:r>
              <a:rPr lang="it-IT" sz="2000" dirty="0" err="1">
                <a:latin typeface="Times New Roman" panose="02020603050405020304" pitchFamily="18" charset="0"/>
                <a:cs typeface="Times New Roman" panose="02020603050405020304" pitchFamily="18" charset="0"/>
              </a:rPr>
              <a:t>disposzione</a:t>
            </a:r>
            <a:r>
              <a:rPr lang="it-IT" sz="2000" dirty="0">
                <a:latin typeface="Times New Roman" panose="02020603050405020304" pitchFamily="18" charset="0"/>
                <a:cs typeface="Times New Roman" panose="02020603050405020304" pitchFamily="18" charset="0"/>
              </a:rPr>
              <a:t> di legge, sono sottratti alla disponibilità delle parti».</a:t>
            </a:r>
          </a:p>
        </p:txBody>
      </p:sp>
      <p:sp>
        <p:nvSpPr>
          <p:cNvPr id="3" name="Titolo 2"/>
          <p:cNvSpPr>
            <a:spLocks noGrp="1"/>
          </p:cNvSpPr>
          <p:nvPr>
            <p:ph type="title"/>
          </p:nvPr>
        </p:nvSpPr>
        <p:spPr>
          <a:xfrm>
            <a:off x="454050" y="120402"/>
            <a:ext cx="8256587" cy="666750"/>
          </a:xfrm>
        </p:spPr>
        <p:txBody>
          <a:bodyPr/>
          <a:lstStyle/>
          <a:p>
            <a:r>
              <a:rPr lang="it-IT" sz="2400" b="1" dirty="0">
                <a:latin typeface="Times New Roman" panose="02020603050405020304" pitchFamily="18" charset="0"/>
                <a:cs typeface="Times New Roman" panose="02020603050405020304" pitchFamily="18" charset="0"/>
              </a:rPr>
              <a:t>La transazione</a:t>
            </a:r>
          </a:p>
        </p:txBody>
      </p:sp>
    </p:spTree>
    <p:extLst>
      <p:ext uri="{BB962C8B-B14F-4D97-AF65-F5344CB8AC3E}">
        <p14:creationId xmlns:p14="http://schemas.microsoft.com/office/powerpoint/2010/main" val="869302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102795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In assenza di disposizioni di carattere generale sulla procedura per la stipulazione di una transazione, utili indicazioni si possono trarre dall’art. 208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50/2016 che disciplina la transazione in materia di attività contrattuale e che ha il seguente contenuto:</a:t>
            </a:r>
          </a:p>
          <a:p>
            <a:pPr marL="0" indent="0">
              <a:buNone/>
            </a:pPr>
            <a:r>
              <a:rPr lang="it-IT" sz="1800" dirty="0">
                <a:latin typeface="Times New Roman" panose="02020603050405020304" pitchFamily="18" charset="0"/>
                <a:cs typeface="Times New Roman" panose="02020603050405020304" pitchFamily="18" charset="0"/>
              </a:rPr>
              <a:t> «1. Le controversie relative a diritti soggettivi derivanti dall'esecuzione dei contratti pubblici di lavori, servizi, forniture, possono essere risolte mediante transazione nel rispetto del codice civile, solo ed esclusivamente nell'ipotesi in cui non risulti possibile esperire altri rimedi alternativi all'azione giurisdizionale. </a:t>
            </a:r>
          </a:p>
          <a:p>
            <a:pPr marL="0" indent="0">
              <a:buNone/>
            </a:pPr>
            <a:r>
              <a:rPr lang="it-IT" sz="1800" dirty="0">
                <a:latin typeface="Times New Roman" panose="02020603050405020304" pitchFamily="18" charset="0"/>
                <a:cs typeface="Times New Roman" panose="02020603050405020304" pitchFamily="18" charset="0"/>
              </a:rPr>
              <a:t>2. Ove il valore dell'importo oggetto di concessione o rinuncia sia superiore a 100.000 euro, ovvero 200.000 euro in caso di lavori pubblici, è acquisito il parere dell'Avvocatura dello Stato, qualora si tratti di amministrazioni centrali, ovvero di un legale interno alla struttura, o del funzionario più elevato in grado competente per il contenzioso, ove non esistente il legale interno, qualora si tratti di amministrazioni sub centrali. </a:t>
            </a:r>
          </a:p>
          <a:p>
            <a:pPr marL="0" indent="0">
              <a:buNone/>
            </a:pPr>
            <a:r>
              <a:rPr lang="it-IT" sz="1800" dirty="0">
                <a:latin typeface="Times New Roman" panose="02020603050405020304" pitchFamily="18" charset="0"/>
                <a:cs typeface="Times New Roman" panose="02020603050405020304" pitchFamily="18" charset="0"/>
              </a:rPr>
              <a:t>3. La proposta di transazione può essere formulata sia dal soggetto aggiudicatario che dal dirigente competente, sentito il responsabile unico del procedimento. </a:t>
            </a:r>
          </a:p>
          <a:p>
            <a:pPr marL="0" indent="0">
              <a:buNone/>
            </a:pPr>
            <a:r>
              <a:rPr lang="it-IT" sz="1800" dirty="0">
                <a:latin typeface="Times New Roman" panose="02020603050405020304" pitchFamily="18" charset="0"/>
                <a:cs typeface="Times New Roman" panose="02020603050405020304" pitchFamily="18" charset="0"/>
              </a:rPr>
              <a:t>4. La transazione ha forma scritta a pena di nullità.»</a:t>
            </a:r>
          </a:p>
        </p:txBody>
      </p:sp>
      <p:sp>
        <p:nvSpPr>
          <p:cNvPr id="3" name="Titolo 2"/>
          <p:cNvSpPr>
            <a:spLocks noGrp="1"/>
          </p:cNvSpPr>
          <p:nvPr>
            <p:ph type="title"/>
          </p:nvPr>
        </p:nvSpPr>
        <p:spPr>
          <a:xfrm>
            <a:off x="469730" y="169962"/>
            <a:ext cx="8256587" cy="666750"/>
          </a:xfrm>
        </p:spPr>
        <p:txBody>
          <a:bodyPr/>
          <a:lstStyle/>
          <a:p>
            <a:r>
              <a:rPr lang="it-IT" sz="2400" b="1" dirty="0">
                <a:latin typeface="Times New Roman" panose="02020603050405020304" pitchFamily="18" charset="0"/>
                <a:cs typeface="Times New Roman" panose="02020603050405020304" pitchFamily="18" charset="0"/>
              </a:rPr>
              <a:t>La procedura per stipulare una  transazione</a:t>
            </a:r>
          </a:p>
        </p:txBody>
      </p:sp>
    </p:spTree>
    <p:extLst>
      <p:ext uri="{BB962C8B-B14F-4D97-AF65-F5344CB8AC3E}">
        <p14:creationId xmlns:p14="http://schemas.microsoft.com/office/powerpoint/2010/main" val="1278556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4050" y="90872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 Corte dei conti si è espressa più volte sulle transazioni degli Enti locali, sia in sede di controllo sia in sede giurisdizionali.</a:t>
            </a:r>
          </a:p>
          <a:p>
            <a:pPr marL="0" indent="0">
              <a:buNone/>
            </a:pPr>
            <a:r>
              <a:rPr lang="it-IT" sz="2000" dirty="0">
                <a:latin typeface="Times New Roman" panose="02020603050405020304" pitchFamily="18" charset="0"/>
                <a:cs typeface="Times New Roman" panose="02020603050405020304" pitchFamily="18" charset="0"/>
              </a:rPr>
              <a:t>Si riportano alcune delle recenti affermazioni sui profili generali della transazione.</a:t>
            </a:r>
          </a:p>
          <a:p>
            <a:pPr marL="0" indent="0">
              <a:buNone/>
            </a:pPr>
            <a:r>
              <a:rPr lang="it-IT" sz="2000" dirty="0">
                <a:latin typeface="Times New Roman" panose="02020603050405020304" pitchFamily="18" charset="0"/>
                <a:cs typeface="Times New Roman" panose="02020603050405020304" pitchFamily="18" charset="0"/>
              </a:rPr>
              <a:t>La scelta se proseguire un giudizio o addivenire ad una transazione e la concreta delimitazione dell'oggetto di questa spetta all'Amministrazione nell'ambito dello svolgimento della ordinaria attività amministrativa e come tutte le scelte discrezionali non è soggetta a sindacato giurisdizionale, se non nei limiti della rispondenza delle stesse a criteri di razionalità, congruità e prudente apprezzamento, ai quali deve ispirarsi l'azione amministrativa. Uno degli elementi che l'ente deve considerare è sicuramente la convenienza economica della transazione in relazione all'incertezza del giudizio, intesa quest'ultima in senso relativo, da valutarsi in relazione alla natura delle pretese, alla chiarezza della situazione normativa e ad eventuali orientamenti giurisprudenziali.</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54050" y="120402"/>
            <a:ext cx="8256587" cy="666750"/>
          </a:xfrm>
        </p:spPr>
        <p:txBody>
          <a:bodyPr/>
          <a:lstStyle/>
          <a:p>
            <a:r>
              <a:rPr lang="it-IT" sz="2400" b="1" dirty="0">
                <a:latin typeface="Times New Roman" panose="02020603050405020304" pitchFamily="18" charset="0"/>
                <a:cs typeface="Times New Roman" panose="02020603050405020304" pitchFamily="18" charset="0"/>
              </a:rPr>
              <a:t>Profili generali sulla transazione negli EE.LL.</a:t>
            </a:r>
          </a:p>
        </p:txBody>
      </p:sp>
    </p:spTree>
    <p:extLst>
      <p:ext uri="{BB962C8B-B14F-4D97-AF65-F5344CB8AC3E}">
        <p14:creationId xmlns:p14="http://schemas.microsoft.com/office/powerpoint/2010/main" val="2539007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57200" y="260648"/>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Ai fini dell'ammissibilità della transazione è necessaria l'esistenza di una controversia giuridica (e non di un semplice conflitto economico), che sussiste o può sorgere quando si contrappongono pretese confliggenti di cui non sia possibile a priori stabilire quale sia giuridicamente fondata. Di conseguenza, il contrasto tra l'affermazione di due posizioni giuridiche è la base della transazione in quanto serve per individuare le reciproche concessioni, elemento collegato alla contrapposizione delle pretese che ciascuna parte ha in relazione all'oggetto della controversia. Si tratta di un elemento che caratterizza la transazione rispetto ad altri modi di definizione della lite;</a:t>
            </a:r>
          </a:p>
          <a:p>
            <a:pPr marL="0" indent="0">
              <a:buNone/>
            </a:pPr>
            <a:r>
              <a:rPr lang="it-IT" sz="2000" dirty="0">
                <a:latin typeface="Times New Roman" panose="02020603050405020304" pitchFamily="18" charset="0"/>
                <a:cs typeface="Times New Roman" panose="02020603050405020304" pitchFamily="18" charset="0"/>
              </a:rPr>
              <a:t>La transazione è valida solo se ha ad oggetto diritti disponibili (art 1966, co. 2 cod. civ.) e cioè, secondo la prevalente dottrina e giurisprudenza, quando le parti hanno il potere di estinguere il diritto in forma negoziale. E' nulla, infatti, la transazione nel caso in cui i diritti che formano oggetto della lite siano sottratti alla disponibilità delle parti per loro natura o per espressa disposizione di legge. In particolare, il potere sanzionatorio dell'amministrazione e le misure afflittive che ne sono l'espressione possono farsi rientrare nel novero delle potestà e dei diritti indisponibili, in merito ai quali è escluso che possano concludersi accordi transattivi con la parte privata destinataria degli interventi sanzionatori.</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2272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600" dirty="0">
                <a:solidFill>
                  <a:srgbClr val="666699"/>
                </a:solidFill>
              </a:rPr>
              <a:t>La gestione </a:t>
            </a:r>
            <a:r>
              <a:rPr lang="it-IT" altLang="it-IT" sz="3600">
                <a:solidFill>
                  <a:srgbClr val="666699"/>
                </a:solidFill>
              </a:rPr>
              <a:t>del contenzioso</a:t>
            </a:r>
            <a:endParaRPr lang="it-IT" altLang="it-IT" sz="2000" dirty="0">
              <a:solidFill>
                <a:srgbClr val="666699"/>
              </a:solidFill>
            </a:endParaRP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t>Claudio </a:t>
            </a:r>
            <a:r>
              <a:rPr lang="it-IT" altLang="it-IT" sz="2400" dirty="0" err="1"/>
              <a:t>Galtieri</a:t>
            </a:r>
            <a:endParaRPr lang="it-IT" altLang="it-IT" sz="2400" dirty="0"/>
          </a:p>
        </p:txBody>
      </p:sp>
    </p:spTree>
    <p:extLst>
      <p:ext uri="{BB962C8B-B14F-4D97-AF65-F5344CB8AC3E}">
        <p14:creationId xmlns:p14="http://schemas.microsoft.com/office/powerpoint/2010/main" val="2240895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B0C8DF4-4BED-4CE3-9D5B-1EB5E4DDA2B1}"/>
              </a:ext>
            </a:extLst>
          </p:cNvPr>
          <p:cNvSpPr>
            <a:spLocks noGrp="1"/>
          </p:cNvSpPr>
          <p:nvPr>
            <p:ph sz="quarter" idx="1"/>
          </p:nvPr>
        </p:nvSpPr>
        <p:spPr>
          <a:xfrm>
            <a:off x="442392" y="1027956"/>
            <a:ext cx="8229600" cy="4802088"/>
          </a:xfrm>
        </p:spPr>
        <p:txBody>
          <a:bodyPr/>
          <a:lstStyle/>
          <a:p>
            <a:pPr marL="0" indent="0">
              <a:buNone/>
            </a:pPr>
            <a:r>
              <a:rPr lang="it-IT" sz="1800" dirty="0">
                <a:latin typeface="Times New Roman" panose="02020603050405020304" pitchFamily="18" charset="0"/>
                <a:cs typeface="Times New Roman" panose="02020603050405020304" pitchFamily="18" charset="0"/>
              </a:rPr>
              <a:t>L’assenza dei presupposti che consentono ad una PA di stipulare una transazione può determinare la responsabilità del funzionario che la stipula come ad esempio:</a:t>
            </a:r>
          </a:p>
          <a:p>
            <a:pPr marL="0" indent="0">
              <a:buNone/>
            </a:pPr>
            <a:r>
              <a:rPr lang="it-IT" sz="1800" dirty="0">
                <a:latin typeface="Times New Roman" panose="02020603050405020304" pitchFamily="18" charset="0"/>
                <a:cs typeface="Times New Roman" panose="02020603050405020304" pitchFamily="18" charset="0"/>
              </a:rPr>
              <a:t>a) nell’accordo transattivo in presenza di una manifesta infondatezza della pretesa verso la PA, al punto tale da escludere la sussistenza dell’elemento di rischio nella situazione giuridica preesistente;</a:t>
            </a:r>
          </a:p>
          <a:p>
            <a:pPr marL="0" indent="0">
              <a:buNone/>
            </a:pPr>
            <a:r>
              <a:rPr lang="it-IT" sz="1800" dirty="0">
                <a:latin typeface="Times New Roman" panose="02020603050405020304" pitchFamily="18" charset="0"/>
                <a:cs typeface="Times New Roman" panose="02020603050405020304" pitchFamily="18" charset="0"/>
              </a:rPr>
              <a:t>b) nella transazione intervenuta nei confronti di un credito prescritto; </a:t>
            </a:r>
          </a:p>
          <a:p>
            <a:pPr marL="0" indent="0">
              <a:buNone/>
            </a:pPr>
            <a:r>
              <a:rPr lang="it-IT" sz="1800" dirty="0">
                <a:latin typeface="Times New Roman" panose="02020603050405020304" pitchFamily="18" charset="0"/>
                <a:cs typeface="Times New Roman" panose="02020603050405020304" pitchFamily="18" charset="0"/>
              </a:rPr>
              <a:t>c) nell’ipotesi di transazione in una causa di lavoro definita successivamente con un processo verbale di conciliazione; </a:t>
            </a:r>
          </a:p>
          <a:p>
            <a:pPr marL="0" indent="0">
              <a:buNone/>
            </a:pPr>
            <a:r>
              <a:rPr lang="it-IT" sz="1800" dirty="0">
                <a:latin typeface="Times New Roman" panose="02020603050405020304" pitchFamily="18" charset="0"/>
                <a:cs typeface="Times New Roman" panose="02020603050405020304" pitchFamily="18" charset="0"/>
              </a:rPr>
              <a:t>d) per transazione manifestamente svantaggiosa per l’Amministrazione. Talvolta la transazione può risultare dannosa solo in parte come quando l’Amministrazione giunga ad essa per chiudere una procedura giudiziale esecutiva, avviata dalla parte creditrice sulla base di un decreto ingiuntivo: il danno erariale si deve calcolare detraendo l’importo che, in ogni caso, l’Amministrazione avrebbe dovuto corrispondere in conformità a quanto deciso dal giudice civile, dalla somma versata al soggetto privato.</a:t>
            </a:r>
          </a:p>
        </p:txBody>
      </p:sp>
      <p:sp>
        <p:nvSpPr>
          <p:cNvPr id="3" name="Titolo 2">
            <a:extLst>
              <a:ext uri="{FF2B5EF4-FFF2-40B4-BE49-F238E27FC236}">
                <a16:creationId xmlns:a16="http://schemas.microsoft.com/office/drawing/2014/main" id="{5A8A4ABD-3CD2-4069-BB02-1B2A9A679FD2}"/>
              </a:ext>
            </a:extLst>
          </p:cNvPr>
          <p:cNvSpPr>
            <a:spLocks noGrp="1"/>
          </p:cNvSpPr>
          <p:nvPr>
            <p:ph type="title"/>
          </p:nvPr>
        </p:nvSpPr>
        <p:spPr>
          <a:xfrm>
            <a:off x="457200" y="169962"/>
            <a:ext cx="8256587" cy="666750"/>
          </a:xfrm>
        </p:spPr>
        <p:txBody>
          <a:bodyPr/>
          <a:lstStyle/>
          <a:p>
            <a:r>
              <a:rPr lang="it-IT" sz="2400" b="1" dirty="0">
                <a:latin typeface="Times New Roman" panose="02020603050405020304" pitchFamily="18" charset="0"/>
                <a:cs typeface="Times New Roman" panose="02020603050405020304" pitchFamily="18" charset="0"/>
              </a:rPr>
              <a:t>La responsabilità per stipulazione di transazioni</a:t>
            </a:r>
          </a:p>
        </p:txBody>
      </p:sp>
    </p:spTree>
    <p:extLst>
      <p:ext uri="{BB962C8B-B14F-4D97-AF65-F5344CB8AC3E}">
        <p14:creationId xmlns:p14="http://schemas.microsoft.com/office/powerpoint/2010/main" val="4037611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r>
              <a:rPr lang="it-IT" sz="2000" dirty="0">
                <a:latin typeface="Times New Roman" panose="02020603050405020304" pitchFamily="18" charset="0"/>
                <a:cs typeface="Times New Roman" panose="02020603050405020304" pitchFamily="18" charset="0"/>
              </a:rPr>
              <a:t>Il giudicato favorevole nei confronti del privato deve essere eseguito con tempestività, per evitare l’eventuale deterioramento delle condizioni finanziarie del privato condannato o il consolidarsi di situazioni di fatto pregiudizievoli per l’interesse pubblico.</a:t>
            </a:r>
          </a:p>
          <a:p>
            <a:pPr marL="0" indent="0">
              <a:buNone/>
            </a:pPr>
            <a:r>
              <a:rPr lang="it-IT" sz="2000" dirty="0">
                <a:latin typeface="Times New Roman" panose="02020603050405020304" pitchFamily="18" charset="0"/>
                <a:cs typeface="Times New Roman" panose="02020603050405020304" pitchFamily="18" charset="0"/>
              </a:rPr>
              <a:t>Infatti, pur se l’azione di esecuzione del giudicato si prescrive in 10 anni (art. 2953 Cod. civ.), il ritardo nell’esecuzione può pregiudicare l’effettiva realizzazione del credito della PA, con conseguente responsabilità personale di chi non ha operato tempestivamente.</a:t>
            </a:r>
          </a:p>
          <a:p>
            <a:pPr marL="0" indent="0">
              <a:buNone/>
            </a:pPr>
            <a:r>
              <a:rPr lang="it-IT" sz="2000" dirty="0">
                <a:latin typeface="Times New Roman" panose="02020603050405020304" pitchFamily="18" charset="0"/>
                <a:cs typeface="Times New Roman" panose="02020603050405020304" pitchFamily="18" charset="0"/>
              </a:rPr>
              <a:t>La decisione di consentire al privato obbligato a dilazionare i pagamenti deve essere assunta formalmente da parte dell’organo competente, con adeguata motivazione, e dietro prestazione di specifiche garanzie patrimoniali.</a:t>
            </a: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91985" y="169962"/>
            <a:ext cx="8256587" cy="666750"/>
          </a:xfrm>
        </p:spPr>
        <p:txBody>
          <a:bodyPr/>
          <a:lstStyle/>
          <a:p>
            <a:r>
              <a:rPr lang="it-IT" sz="2400" b="1" dirty="0">
                <a:latin typeface="Times New Roman" panose="02020603050405020304" pitchFamily="18" charset="0"/>
                <a:cs typeface="Times New Roman" panose="02020603050405020304" pitchFamily="18" charset="0"/>
              </a:rPr>
              <a:t>Il giudicato favorevole e l’esecuzione nei confronti del privato</a:t>
            </a:r>
          </a:p>
        </p:txBody>
      </p:sp>
    </p:spTree>
    <p:extLst>
      <p:ext uri="{BB962C8B-B14F-4D97-AF65-F5344CB8AC3E}">
        <p14:creationId xmlns:p14="http://schemas.microsoft.com/office/powerpoint/2010/main" val="236532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p:txBody>
          <a:bodyPr/>
          <a:lstStyle/>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Il giudicato sfavorevole di condanna nei confronti del privato deve essere eseguito tempestivamente, per evitare che il ritardo comporti ulteriore contenzioso (azioni esecutive, giudizi di ottemperanza) con conseguente aggravio di spese, oltre a quelle comunque derivanti dal tardivo adempimento.</a:t>
            </a:r>
          </a:p>
          <a:p>
            <a:pPr marL="0" indent="0">
              <a:buNone/>
            </a:pPr>
            <a:r>
              <a:rPr lang="it-IT" sz="2000" dirty="0">
                <a:latin typeface="Times New Roman" panose="02020603050405020304" pitchFamily="18" charset="0"/>
                <a:cs typeface="Times New Roman" panose="02020603050405020304" pitchFamily="18" charset="0"/>
              </a:rPr>
              <a:t>L’impossibilità di esecuzione per carenza di risorse finanziarie deve essere oggetto di una valutazione formale adeguatamente motivata, contestualmente all’attivazione delle procedure per acquisire le risorse necessarie.</a:t>
            </a:r>
          </a:p>
        </p:txBody>
      </p:sp>
      <p:sp>
        <p:nvSpPr>
          <p:cNvPr id="3" name="Titolo 2"/>
          <p:cNvSpPr>
            <a:spLocks noGrp="1"/>
          </p:cNvSpPr>
          <p:nvPr>
            <p:ph type="title"/>
          </p:nvPr>
        </p:nvSpPr>
        <p:spPr>
          <a:xfrm>
            <a:off x="179512" y="332656"/>
            <a:ext cx="8534275" cy="810344"/>
          </a:xfrm>
        </p:spPr>
        <p:txBody>
          <a:bodyPr/>
          <a:lstStyle/>
          <a:p>
            <a:r>
              <a:rPr lang="it-IT" sz="2400" b="1" dirty="0">
                <a:latin typeface="Times New Roman" panose="02020603050405020304" pitchFamily="18" charset="0"/>
                <a:cs typeface="Times New Roman" panose="02020603050405020304" pitchFamily="18" charset="0"/>
              </a:rPr>
              <a:t>Il giudicato sfavorevole e l’esecuzione nei confronti del privato</a:t>
            </a:r>
          </a:p>
        </p:txBody>
      </p:sp>
    </p:spTree>
    <p:extLst>
      <p:ext uri="{BB962C8B-B14F-4D97-AF65-F5344CB8AC3E}">
        <p14:creationId xmlns:p14="http://schemas.microsoft.com/office/powerpoint/2010/main" val="6286445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EE19DD8-AC88-498A-9076-C670D8DA4475}"/>
              </a:ext>
            </a:extLst>
          </p:cNvPr>
          <p:cNvSpPr>
            <a:spLocks noGrp="1"/>
          </p:cNvSpPr>
          <p:nvPr>
            <p:ph sz="quarter" idx="1"/>
          </p:nvPr>
        </p:nvSpPr>
        <p:spPr>
          <a:xfrm>
            <a:off x="457200" y="836712"/>
            <a:ext cx="8229600" cy="5184576"/>
          </a:xfrm>
        </p:spPr>
        <p:txBody>
          <a:bodyPr/>
          <a:lstStyle/>
          <a:p>
            <a:pPr marL="0" indent="0">
              <a:buNone/>
            </a:pPr>
            <a:r>
              <a:rPr lang="it-IT" sz="1600" dirty="0">
                <a:latin typeface="Times New Roman" panose="02020603050405020304" pitchFamily="18" charset="0"/>
                <a:cs typeface="Times New Roman" panose="02020603050405020304" pitchFamily="18" charset="0"/>
              </a:rPr>
              <a:t>Art. 806 (Controversie arbitrabili):</a:t>
            </a:r>
          </a:p>
          <a:p>
            <a:pPr marL="0" indent="0">
              <a:buNone/>
            </a:pPr>
            <a:r>
              <a:rPr lang="it-IT" sz="1600" dirty="0">
                <a:latin typeface="Times New Roman" panose="02020603050405020304" pitchFamily="18" charset="0"/>
                <a:cs typeface="Times New Roman" panose="02020603050405020304" pitchFamily="18" charset="0"/>
              </a:rPr>
              <a:t>«Le parti possono far decidere da arbitri le controversie tra di loro insorte che non abbiano per oggetto diritti indisponibili, salvo espresso divieto di legge. Le controversie di cui all’art. 409  possono essere decise da arbitri solo se previsto dalla legge o nei contratti o accordi collettivi di lavoro». </a:t>
            </a:r>
          </a:p>
          <a:p>
            <a:pPr marL="0" indent="0">
              <a:buNone/>
            </a:pPr>
            <a:r>
              <a:rPr lang="it-IT" sz="1600" dirty="0">
                <a:latin typeface="Times New Roman" panose="02020603050405020304" pitchFamily="18" charset="0"/>
                <a:cs typeface="Times New Roman" panose="02020603050405020304" pitchFamily="18" charset="0"/>
              </a:rPr>
              <a:t>Art. 807 (Compromesso):</a:t>
            </a:r>
          </a:p>
          <a:p>
            <a:pPr marL="0" indent="0">
              <a:buNone/>
            </a:pPr>
            <a:r>
              <a:rPr lang="it-IT" sz="1600" dirty="0">
                <a:latin typeface="Times New Roman" panose="02020603050405020304" pitchFamily="18" charset="0"/>
                <a:cs typeface="Times New Roman" panose="02020603050405020304" pitchFamily="18" charset="0"/>
              </a:rPr>
              <a:t>«Il compromesso deve, a pena di nullità, essere fatto per iscritto e determinare l’oggetto della controversia.</a:t>
            </a:r>
          </a:p>
          <a:p>
            <a:pPr marL="0" indent="0">
              <a:buNone/>
            </a:pPr>
            <a:r>
              <a:rPr lang="it-IT" sz="1600" dirty="0">
                <a:latin typeface="Times New Roman" panose="02020603050405020304" pitchFamily="18" charset="0"/>
                <a:cs typeface="Times New Roman" panose="02020603050405020304" pitchFamily="18" charset="0"/>
              </a:rPr>
              <a:t>La forma scritta s’intende rispettata anche quando la volontà delle parti è espressa per telegrafo, telescrivente, </a:t>
            </a:r>
            <a:r>
              <a:rPr lang="it-IT" sz="1600" dirty="0" err="1">
                <a:latin typeface="Times New Roman" panose="02020603050405020304" pitchFamily="18" charset="0"/>
                <a:cs typeface="Times New Roman" panose="02020603050405020304" pitchFamily="18" charset="0"/>
              </a:rPr>
              <a:t>telefacsimile</a:t>
            </a:r>
            <a:r>
              <a:rPr lang="it-IT" sz="1600" dirty="0">
                <a:latin typeface="Times New Roman" panose="02020603050405020304" pitchFamily="18" charset="0"/>
                <a:cs typeface="Times New Roman" panose="02020603050405020304" pitchFamily="18" charset="0"/>
              </a:rPr>
              <a:t> o messaggio telematico nel rispetto della normativa, anche regolamentare, concernente la trasmissione e la ricezione dei documenti </a:t>
            </a:r>
            <a:r>
              <a:rPr lang="it-IT" sz="1600" dirty="0" err="1">
                <a:latin typeface="Times New Roman" panose="02020603050405020304" pitchFamily="18" charset="0"/>
                <a:cs typeface="Times New Roman" panose="02020603050405020304" pitchFamily="18" charset="0"/>
              </a:rPr>
              <a:t>teletramessi</a:t>
            </a:r>
            <a:r>
              <a:rPr lang="it-IT" sz="1600" dirty="0">
                <a:latin typeface="Times New Roman" panose="02020603050405020304" pitchFamily="18" charset="0"/>
                <a:cs typeface="Times New Roman" panose="02020603050405020304" pitchFamily="18" charset="0"/>
              </a:rPr>
              <a:t>.»</a:t>
            </a:r>
          </a:p>
          <a:p>
            <a:pPr marL="0" indent="0">
              <a:buNone/>
            </a:pPr>
            <a:r>
              <a:rPr lang="it-IT" sz="1600" dirty="0">
                <a:latin typeface="Times New Roman" panose="02020603050405020304" pitchFamily="18" charset="0"/>
                <a:cs typeface="Times New Roman" panose="02020603050405020304" pitchFamily="18" charset="0"/>
              </a:rPr>
              <a:t>Art. 808 (Clausola compromissoria):</a:t>
            </a:r>
          </a:p>
          <a:p>
            <a:pPr marL="0" indent="0">
              <a:buNone/>
            </a:pPr>
            <a:r>
              <a:rPr lang="it-IT" sz="1600" dirty="0">
                <a:latin typeface="Times New Roman" panose="02020603050405020304" pitchFamily="18" charset="0"/>
                <a:cs typeface="Times New Roman" panose="02020603050405020304" pitchFamily="18" charset="0"/>
              </a:rPr>
              <a:t>«Le parti, nel contratto che stipulano o in un atto separato, possono stabilire che le controversie nascenti dal contratto medesimo siano decise da arbitri, purché si tratti di controversie che possono formare oggetto di convenzione d’arbitrato. La clausola compromissoria deve risultare da atto avente la forma richiesta per il compromesso dall’art. 807.</a:t>
            </a:r>
          </a:p>
          <a:p>
            <a:pPr marL="0" indent="0">
              <a:buNone/>
            </a:pPr>
            <a:r>
              <a:rPr lang="it-IT" sz="1600" dirty="0">
                <a:latin typeface="Times New Roman" panose="02020603050405020304" pitchFamily="18" charset="0"/>
                <a:cs typeface="Times New Roman" panose="02020603050405020304" pitchFamily="18" charset="0"/>
              </a:rPr>
              <a:t>La validità della clausola compromissoria deve essere valutata in modo autonomo rispetto al contratto al quale si riferisce; tuttavia, il potere di stipulare il contratto comprende il potere di convenire la clausola compromissoria.»</a:t>
            </a:r>
          </a:p>
          <a:p>
            <a:pPr marL="0" indent="0">
              <a:buNone/>
            </a:pPr>
            <a:endParaRPr lang="it-IT" sz="1800" dirty="0">
              <a:latin typeface="Times New Roman" panose="02020603050405020304" pitchFamily="18" charset="0"/>
              <a:cs typeface="Times New Roman" panose="02020603050405020304" pitchFamily="18" charset="0"/>
            </a:endParaRPr>
          </a:p>
        </p:txBody>
      </p:sp>
      <p:sp>
        <p:nvSpPr>
          <p:cNvPr id="3" name="Titolo 2">
            <a:extLst>
              <a:ext uri="{FF2B5EF4-FFF2-40B4-BE49-F238E27FC236}">
                <a16:creationId xmlns:a16="http://schemas.microsoft.com/office/drawing/2014/main" id="{883E40AB-4C2E-40C6-9FE8-F9B0FCCDDAE3}"/>
              </a:ext>
            </a:extLst>
          </p:cNvPr>
          <p:cNvSpPr>
            <a:spLocks noGrp="1"/>
          </p:cNvSpPr>
          <p:nvPr>
            <p:ph type="title"/>
          </p:nvPr>
        </p:nvSpPr>
        <p:spPr>
          <a:xfrm>
            <a:off x="443706" y="169962"/>
            <a:ext cx="8256587" cy="666750"/>
          </a:xfrm>
        </p:spPr>
        <p:txBody>
          <a:bodyPr/>
          <a:lstStyle/>
          <a:p>
            <a:r>
              <a:rPr lang="it-IT" sz="2400" b="1" dirty="0">
                <a:latin typeface="Times New Roman" panose="02020603050405020304" pitchFamily="18" charset="0"/>
                <a:cs typeface="Times New Roman" panose="02020603050405020304" pitchFamily="18" charset="0"/>
              </a:rPr>
              <a:t>La composizione delle controversie per arbitri nel Codice di procedura civile </a:t>
            </a:r>
          </a:p>
        </p:txBody>
      </p:sp>
    </p:spTree>
    <p:extLst>
      <p:ext uri="{BB962C8B-B14F-4D97-AF65-F5344CB8AC3E}">
        <p14:creationId xmlns:p14="http://schemas.microsoft.com/office/powerpoint/2010/main" val="4160865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«Ai magistrati ordinari, amministrativi, contabili e militari, agli avvocati e procuratori dello Stato e ai componenti delle commissioni tributarie è vietata, pena la decadenza dagli incarichi e la nullità degli atti compiuti, la partecipazione a collegi arbitrali o l’assunzione di incarico di arbitro unico».</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1 comma 18 della legge 190/2012</a:t>
            </a:r>
          </a:p>
        </p:txBody>
      </p:sp>
    </p:spTree>
    <p:extLst>
      <p:ext uri="{BB962C8B-B14F-4D97-AF65-F5344CB8AC3E}">
        <p14:creationId xmlns:p14="http://schemas.microsoft.com/office/powerpoint/2010/main" val="2647313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I commi 19-25 della legge 190/2012 sono stati abrogati dall’art. 217 del Codice dei contratti pubblici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18 aprile 2016 n. 50 in quanto sostanzialmente sostituiti dall’art. 203 dello stesso Codice che ha </a:t>
            </a:r>
            <a:r>
              <a:rPr lang="it-IT" sz="1800" dirty="0" err="1">
                <a:latin typeface="Times New Roman" panose="02020603050405020304" pitchFamily="18" charset="0"/>
                <a:cs typeface="Times New Roman" panose="02020603050405020304" pitchFamily="18" charset="0"/>
              </a:rPr>
              <a:t>ridisciplinato</a:t>
            </a:r>
            <a:r>
              <a:rPr lang="it-IT" sz="1800" dirty="0">
                <a:latin typeface="Times New Roman" panose="02020603050405020304" pitchFamily="18" charset="0"/>
                <a:cs typeface="Times New Roman" panose="02020603050405020304" pitchFamily="18" charset="0"/>
              </a:rPr>
              <a:t> l’arbitrato, riproducendo con modifiche ed integrazioni le disposizioni limitative contenute nella legge 190.</a:t>
            </a:r>
          </a:p>
          <a:p>
            <a:pPr marL="0" indent="0">
              <a:buNone/>
            </a:pPr>
            <a:r>
              <a:rPr lang="it-IT" sz="1800" dirty="0">
                <a:latin typeface="Times New Roman" panose="02020603050405020304" pitchFamily="18" charset="0"/>
                <a:cs typeface="Times New Roman" panose="02020603050405020304" pitchFamily="18" charset="0"/>
              </a:rPr>
              <a:t>Queste le linee fondamentali:</a:t>
            </a:r>
          </a:p>
          <a:p>
            <a:pPr>
              <a:buFontTx/>
              <a:buChar char="-"/>
            </a:pPr>
            <a:r>
              <a:rPr lang="it-IT" sz="1800" dirty="0">
                <a:latin typeface="Times New Roman" panose="02020603050405020304" pitchFamily="18" charset="0"/>
                <a:cs typeface="Times New Roman" panose="02020603050405020304" pitchFamily="18" charset="0"/>
              </a:rPr>
              <a:t>Nel bando o nell’avviso deve essere indicato se il contratto conterrà la clausola compromissoria che può essere «ricusata» dall’aggiudicatario</a:t>
            </a:r>
          </a:p>
          <a:p>
            <a:pPr>
              <a:buFontTx/>
              <a:buChar char="-"/>
            </a:pPr>
            <a:r>
              <a:rPr lang="it-IT" sz="1800" dirty="0">
                <a:latin typeface="Times New Roman" panose="02020603050405020304" pitchFamily="18" charset="0"/>
                <a:cs typeface="Times New Roman" panose="02020603050405020304" pitchFamily="18" charset="0"/>
              </a:rPr>
              <a:t>La clausola compromissoria deve essere autorizzata con provvedimento motivato dall’organo di governo dell’amministrazione</a:t>
            </a:r>
          </a:p>
          <a:p>
            <a:pPr>
              <a:buFontTx/>
              <a:buChar char="-"/>
            </a:pPr>
            <a:r>
              <a:rPr lang="it-IT" sz="1800" dirty="0">
                <a:latin typeface="Times New Roman" panose="02020603050405020304" pitchFamily="18" charset="0"/>
                <a:cs typeface="Times New Roman" panose="02020603050405020304" pitchFamily="18" charset="0"/>
              </a:rPr>
              <a:t>Il collegio è composto di 3 membri ed è nominato dalla Camera arbitrale presso l’ANAC</a:t>
            </a:r>
          </a:p>
          <a:p>
            <a:pPr>
              <a:buFontTx/>
              <a:buChar char="-"/>
            </a:pPr>
            <a:r>
              <a:rPr lang="it-IT" sz="1800" dirty="0">
                <a:latin typeface="Times New Roman" panose="02020603050405020304" pitchFamily="18" charset="0"/>
                <a:cs typeface="Times New Roman" panose="02020603050405020304" pitchFamily="18" charset="0"/>
              </a:rPr>
              <a:t>L’arbitro dell’Amministrazione è scelto preferibilmente tra i dirigenti, con applicazione del principio di rotazione</a:t>
            </a:r>
          </a:p>
          <a:p>
            <a:pPr>
              <a:buFontTx/>
              <a:buChar char="-"/>
            </a:pPr>
            <a:r>
              <a:rPr lang="it-IT" sz="1800" dirty="0">
                <a:latin typeface="Times New Roman" panose="02020603050405020304" pitchFamily="18" charset="0"/>
                <a:cs typeface="Times New Roman" panose="02020603050405020304" pitchFamily="18" charset="0"/>
              </a:rPr>
              <a:t> </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L’art. 1 commi 19-25 della legge 190/2012 e l’art. 203 del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50/2016</a:t>
            </a:r>
          </a:p>
        </p:txBody>
      </p:sp>
    </p:spTree>
    <p:extLst>
      <p:ext uri="{BB962C8B-B14F-4D97-AF65-F5344CB8AC3E}">
        <p14:creationId xmlns:p14="http://schemas.microsoft.com/office/powerpoint/2010/main" val="870844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 </a:t>
            </a:r>
          </a:p>
          <a:p>
            <a:pPr marL="0" indent="0">
              <a:buNone/>
            </a:pPr>
            <a:endParaRPr lang="it-IT" sz="1800" dirty="0">
              <a:latin typeface="Times New Roman" panose="02020603050405020304" pitchFamily="18" charset="0"/>
              <a:cs typeface="Times New Roman" panose="02020603050405020304" pitchFamily="18" charset="0"/>
            </a:endParaRPr>
          </a:p>
          <a:p>
            <a:pPr>
              <a:buFontTx/>
              <a:buChar char="-"/>
            </a:pPr>
            <a:r>
              <a:rPr lang="it-IT" sz="1800" dirty="0">
                <a:latin typeface="Times New Roman" panose="02020603050405020304" pitchFamily="18" charset="0"/>
                <a:cs typeface="Times New Roman" panose="02020603050405020304" pitchFamily="18" charset="0"/>
              </a:rPr>
              <a:t>E’ rigidamente preclusa la nomina ad arbitri di magistrati anche a riposo e dei soggetti che hanno partecipato alle fasi della procedura e dell’esecuzione del contratto</a:t>
            </a:r>
          </a:p>
          <a:p>
            <a:pPr>
              <a:buFontTx/>
              <a:buChar char="-"/>
            </a:pPr>
            <a:r>
              <a:rPr lang="it-IT" sz="1800" dirty="0">
                <a:latin typeface="Times New Roman" panose="02020603050405020304" pitchFamily="18" charset="0"/>
                <a:cs typeface="Times New Roman" panose="02020603050405020304" pitchFamily="18" charset="0"/>
              </a:rPr>
              <a:t>Il lodo può essere impugnato con ricorso alla Corte d’appello entro 90 giorni dalla notificazione o 180 dal deposito presso la Camera arbitrale</a:t>
            </a:r>
          </a:p>
          <a:p>
            <a:pPr>
              <a:buFontTx/>
              <a:buChar char="-"/>
            </a:pPr>
            <a:r>
              <a:rPr lang="it-IT" sz="1800" dirty="0">
                <a:latin typeface="Times New Roman" panose="02020603050405020304" pitchFamily="18" charset="0"/>
                <a:cs typeface="Times New Roman" panose="02020603050405020304" pitchFamily="18" charset="0"/>
              </a:rPr>
              <a:t>Il compenso agli arbitri è determinato dalla Camera arbitrale entro il tetto massimo di 100.000 €</a:t>
            </a:r>
          </a:p>
          <a:p>
            <a:pPr>
              <a:buFontTx/>
              <a:buChar char="-"/>
            </a:pPr>
            <a:endParaRPr lang="it-IT" sz="1800" dirty="0">
              <a:latin typeface="Times New Roman" panose="02020603050405020304" pitchFamily="18" charset="0"/>
              <a:cs typeface="Times New Roman" panose="02020603050405020304" pitchFamily="18" charset="0"/>
            </a:endParaRP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2208424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L’art. 1 comma 32 bis della legge 190/2012 (introdotto dall’art. 8 terzo comma della legge 27 maggio 2015 n. 69: «Disposizioni in materia di delitti contro la pubblica amministrazione, di associazioni di tipo mafioso e di falso in bilancio») dispone che:</a:t>
            </a:r>
          </a:p>
          <a:p>
            <a:pPr marL="0" indent="0">
              <a:buNone/>
            </a:pPr>
            <a:r>
              <a:rPr lang="it-IT" sz="2000" dirty="0">
                <a:latin typeface="Times New Roman" panose="02020603050405020304" pitchFamily="18" charset="0"/>
                <a:cs typeface="Times New Roman" panose="02020603050405020304" pitchFamily="18" charset="0"/>
              </a:rPr>
              <a:t>«nelle controversie concernenti le materie di cui al comma 1, lett. e), dell’art. 133 del codice di cui all’allegato 1 al decreto legislativo 2 luglio 2010, n. 104, il giudice amministrativo trasmette alla commissione ogni informazione o notizia rilevante emersa nel corso del giudizio che, anche in esito a una sommaria valutazione, ponga in evidenza condotte o atti contrastanti con le regole della trasparenza».</a:t>
            </a: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p:txBody>
          <a:bodyPr/>
          <a:lstStyle/>
          <a:p>
            <a:r>
              <a:rPr lang="it-IT" sz="2400" b="1" dirty="0">
                <a:latin typeface="Times New Roman" panose="02020603050405020304" pitchFamily="18" charset="0"/>
                <a:cs typeface="Times New Roman" panose="02020603050405020304" pitchFamily="18" charset="0"/>
              </a:rPr>
              <a:t>I rapporti tra il giudice amministrativo e l’ANAC</a:t>
            </a:r>
          </a:p>
        </p:txBody>
      </p:sp>
    </p:spTree>
    <p:extLst>
      <p:ext uri="{BB962C8B-B14F-4D97-AF65-F5344CB8AC3E}">
        <p14:creationId xmlns:p14="http://schemas.microsoft.com/office/powerpoint/2010/main" val="3179002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268760"/>
            <a:ext cx="8229600" cy="4802088"/>
          </a:xfrm>
        </p:spPr>
        <p:txBody>
          <a:bodyPr/>
          <a:lstStyle/>
          <a:p>
            <a:pPr marL="0" indent="0">
              <a:buNone/>
            </a:pPr>
            <a:r>
              <a:rPr lang="it-IT" sz="2000" dirty="0">
                <a:latin typeface="Times New Roman" panose="02020603050405020304" pitchFamily="18" charset="0"/>
                <a:cs typeface="Times New Roman" panose="02020603050405020304" pitchFamily="18" charset="0"/>
              </a:rPr>
              <a:t> Sono devolute alla giurisdizione esclusiva del giudice amministrativo:</a:t>
            </a:r>
          </a:p>
          <a:p>
            <a:pPr marL="0" indent="0">
              <a:buNone/>
            </a:pPr>
            <a:r>
              <a:rPr lang="it-IT" sz="1800" dirty="0">
                <a:latin typeface="Times New Roman" panose="02020603050405020304" pitchFamily="18" charset="0"/>
                <a:cs typeface="Times New Roman" panose="02020603050405020304" pitchFamily="18" charset="0"/>
              </a:rPr>
              <a:t>e) le controversie: </a:t>
            </a:r>
          </a:p>
          <a:p>
            <a:pPr marL="0" indent="0">
              <a:buNone/>
            </a:pPr>
            <a:r>
              <a:rPr lang="it-IT" sz="1800" dirty="0">
                <a:latin typeface="Times New Roman" panose="02020603050405020304" pitchFamily="18" charset="0"/>
                <a:cs typeface="Times New Roman" panose="02020603050405020304" pitchFamily="18" charset="0"/>
              </a:rPr>
              <a:t>1) relative a procedure di affidamento di pubblici lavori, servizi, forniture, svolte da soggetti comunque tenuti, nella scelta del contraente o del socio, all'applicazione della normativa comunitaria ovvero al rispetto dei procedimenti di evidenza pubblica previsti dalla normativa statale o regionale, ivi incluse quelle risarcitorie e con estensione della giurisdizione esclusiva alla dichiarazione di inefficacia del contratto a seguito di annullamento dell'aggiudicazione ed alle sanzioni alternative; </a:t>
            </a:r>
          </a:p>
          <a:p>
            <a:pPr marL="0" indent="0">
              <a:buNone/>
            </a:pPr>
            <a:r>
              <a:rPr lang="it-IT" sz="1800" dirty="0">
                <a:latin typeface="Times New Roman" panose="02020603050405020304" pitchFamily="18" charset="0"/>
                <a:cs typeface="Times New Roman" panose="02020603050405020304" pitchFamily="18" charset="0"/>
              </a:rPr>
              <a:t>2) relative al divieto di rinnovo tacito dei contratti pubblici di lavori, servizi, forniture, relative alla clausola di revisione del prezzo e al relativo provvedimento applicativo nei contratti ad esecuzione continuata o periodica, nell'ipotesi di cui all'articolo 115 del decreto legislativo 12 aprile 2006, n. 163, nonché quelle relative ai provvedimenti applicativi dell'adeguamento dei prezzi ai sensi dell'articolo 133, commi 3 e 4, dello stesso decreto.</a:t>
            </a:r>
          </a:p>
        </p:txBody>
      </p:sp>
      <p:sp>
        <p:nvSpPr>
          <p:cNvPr id="3" name="Titolo 2"/>
          <p:cNvSpPr>
            <a:spLocks noGrp="1"/>
          </p:cNvSpPr>
          <p:nvPr>
            <p:ph type="title"/>
          </p:nvPr>
        </p:nvSpPr>
        <p:spPr/>
        <p:txBody>
          <a:bodyPr/>
          <a:lstStyle/>
          <a:p>
            <a:pPr algn="l"/>
            <a:r>
              <a:rPr lang="it-IT" sz="2400" b="1" dirty="0">
                <a:latin typeface="Times New Roman" panose="02020603050405020304" pitchFamily="18" charset="0"/>
                <a:cs typeface="Times New Roman" panose="02020603050405020304" pitchFamily="18" charset="0"/>
              </a:rPr>
              <a:t>L’art. 133 primo comma lett. e) </a:t>
            </a:r>
            <a:r>
              <a:rPr lang="it-IT" sz="2400" b="1" dirty="0" err="1">
                <a:latin typeface="Times New Roman" panose="02020603050405020304" pitchFamily="18" charset="0"/>
                <a:cs typeface="Times New Roman" panose="02020603050405020304" pitchFamily="18" charset="0"/>
              </a:rPr>
              <a:t>D.Lgs.</a:t>
            </a:r>
            <a:r>
              <a:rPr lang="it-IT" sz="2400" b="1" dirty="0">
                <a:latin typeface="Times New Roman" panose="02020603050405020304" pitchFamily="18" charset="0"/>
                <a:cs typeface="Times New Roman" panose="02020603050405020304" pitchFamily="18" charset="0"/>
              </a:rPr>
              <a:t> 2 luglio 2010 n. 104 </a:t>
            </a:r>
          </a:p>
        </p:txBody>
      </p:sp>
    </p:spTree>
    <p:extLst>
      <p:ext uri="{BB962C8B-B14F-4D97-AF65-F5344CB8AC3E}">
        <p14:creationId xmlns:p14="http://schemas.microsoft.com/office/powerpoint/2010/main" val="13284049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None/>
            </a:pPr>
            <a:r>
              <a:rPr lang="it-IT" sz="2000" dirty="0">
                <a:latin typeface="Times New Roman" panose="02020603050405020304" pitchFamily="18" charset="0"/>
                <a:cs typeface="Times New Roman" panose="02020603050405020304" pitchFamily="18" charset="0"/>
              </a:rPr>
              <a:t>Il </a:t>
            </a:r>
            <a:r>
              <a:rPr lang="it-IT" sz="2000" dirty="0" err="1">
                <a:latin typeface="Times New Roman" panose="02020603050405020304" pitchFamily="18" charset="0"/>
                <a:cs typeface="Times New Roman" panose="02020603050405020304" pitchFamily="18" charset="0"/>
              </a:rPr>
              <a:t>D.Lgs.</a:t>
            </a:r>
            <a:r>
              <a:rPr lang="it-IT" sz="2000" dirty="0">
                <a:latin typeface="Times New Roman" panose="02020603050405020304" pitchFamily="18" charset="0"/>
                <a:cs typeface="Times New Roman" panose="02020603050405020304" pitchFamily="18" charset="0"/>
              </a:rPr>
              <a:t> 50/2016 (Codice dei contratti pubblici) ha previsto alcuni istituti particolari con lo scopo di ridurre il contenzioso anche per favorire un miglior rapporto tra stazione appaltante e imprese:</a:t>
            </a:r>
          </a:p>
          <a:p>
            <a:pPr marL="0" indent="0">
              <a:buFontTx/>
              <a:buChar char="-"/>
            </a:pPr>
            <a:r>
              <a:rPr lang="it-IT" sz="2000" dirty="0">
                <a:latin typeface="Times New Roman" panose="02020603050405020304" pitchFamily="18" charset="0"/>
                <a:cs typeface="Times New Roman" panose="02020603050405020304" pitchFamily="18" charset="0"/>
              </a:rPr>
              <a:t> art. 211: «Su iniziativa della stazione appaltante o di una o più delle altre parti, l’ANAC esprime parere, previo contraddittorio, relativamente a questioni insorte durante lo svolgimento delle procedure di gara….Il parere obbliga le parti che vi abbiano preventivamente acconsentito ad attenersi a quanto in esso stabilito. Il parere vincolante è impugnabile innanzi ai competenti organi della giustizia amministrativa…In caso di rigetto del ricorso contro il parere vincolante, il giudice valuta il comportamento della parte ricorrente ai sensi e per gli effetti dell’articolo 26 del codice del processo amministrativo*».</a:t>
            </a:r>
          </a:p>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None/>
            </a:pPr>
            <a:r>
              <a:rPr lang="it-IT" sz="1600" dirty="0">
                <a:latin typeface="Times New Roman" panose="02020603050405020304" pitchFamily="18" charset="0"/>
                <a:cs typeface="Times New Roman" panose="02020603050405020304" pitchFamily="18" charset="0"/>
              </a:rPr>
              <a:t>* Art. 26 secondo comma CGA: «l giudice condanna d’ufficio la parte soccombente al pagamento di una sanzione pecuniaria, in  misura non inferiore al doppio e non superiore al quintuplo del contributo unificato dovuto per il ricorso introduttivo del giudizio, quando la parte soccombente ha agito o resistito temerariamente in giudizio».</a:t>
            </a:r>
          </a:p>
        </p:txBody>
      </p:sp>
      <p:sp>
        <p:nvSpPr>
          <p:cNvPr id="3" name="Titolo 2"/>
          <p:cNvSpPr>
            <a:spLocks noGrp="1"/>
          </p:cNvSpPr>
          <p:nvPr>
            <p:ph type="title"/>
          </p:nvPr>
        </p:nvSpPr>
        <p:spPr>
          <a:xfrm>
            <a:off x="467544" y="96953"/>
            <a:ext cx="8229600" cy="1171807"/>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La disciplina del contenzioso in materia contrattuale: </a:t>
            </a: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il precontenzioso davanti all’ANAC</a:t>
            </a: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3923567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Le aree di maggiore contenzioso a livelli di ente locale sono:</a:t>
            </a:r>
          </a:p>
          <a:p>
            <a:pPr>
              <a:buFontTx/>
              <a:buChar char="-"/>
            </a:pPr>
            <a:r>
              <a:rPr lang="it-IT" sz="1800" dirty="0">
                <a:latin typeface="Times New Roman" panose="02020603050405020304" pitchFamily="18" charset="0"/>
                <a:cs typeface="Times New Roman" panose="02020603050405020304" pitchFamily="18" charset="0"/>
              </a:rPr>
              <a:t>Attività contrattuale e  appalti (contenzioso sull’affidamento e sull’esecuzione del contratto)</a:t>
            </a:r>
          </a:p>
          <a:p>
            <a:pPr>
              <a:buFontTx/>
              <a:buChar char="-"/>
            </a:pPr>
            <a:r>
              <a:rPr lang="it-IT" sz="1800" dirty="0">
                <a:latin typeface="Times New Roman" panose="02020603050405020304" pitchFamily="18" charset="0"/>
                <a:cs typeface="Times New Roman" panose="02020603050405020304" pitchFamily="18" charset="0"/>
              </a:rPr>
              <a:t>Gestione del personale (inquadramenti ed espletamento di mansioni superiori, attribuzione di compensi, mobbing)</a:t>
            </a:r>
          </a:p>
          <a:p>
            <a:pPr>
              <a:buFontTx/>
              <a:buChar char="-"/>
            </a:pPr>
            <a:r>
              <a:rPr lang="it-IT" sz="1800" dirty="0">
                <a:latin typeface="Times New Roman" panose="02020603050405020304" pitchFamily="18" charset="0"/>
                <a:cs typeface="Times New Roman" panose="02020603050405020304" pitchFamily="18" charset="0"/>
              </a:rPr>
              <a:t>Rapporti con gli enti partecipati (contratti di servizio, finanziamenti, nomina e revoca degli amministratori)</a:t>
            </a:r>
          </a:p>
          <a:p>
            <a:pPr>
              <a:buFontTx/>
              <a:buChar char="-"/>
            </a:pPr>
            <a:r>
              <a:rPr lang="it-IT" sz="1800" dirty="0">
                <a:latin typeface="Times New Roman" panose="02020603050405020304" pitchFamily="18" charset="0"/>
                <a:cs typeface="Times New Roman" panose="02020603050405020304" pitchFamily="18" charset="0"/>
              </a:rPr>
              <a:t>Urbanistica ed edilizia (approvazione di piani urbanistici, convenzioni di lottizzazione, concessioni di costruzione, abusi edilizi)</a:t>
            </a:r>
          </a:p>
          <a:p>
            <a:pPr>
              <a:buFontTx/>
              <a:buChar char="-"/>
            </a:pPr>
            <a:r>
              <a:rPr lang="it-IT" sz="1800" dirty="0">
                <a:latin typeface="Times New Roman" panose="02020603050405020304" pitchFamily="18" charset="0"/>
                <a:cs typeface="Times New Roman" panose="02020603050405020304" pitchFamily="18" charset="0"/>
              </a:rPr>
              <a:t>Gestione dei tributi (accertamento, irrogazione di sanzioni)</a:t>
            </a:r>
          </a:p>
          <a:p>
            <a:pPr>
              <a:buFontTx/>
              <a:buChar char="-"/>
            </a:pPr>
            <a:r>
              <a:rPr lang="it-IT" sz="1800" dirty="0">
                <a:latin typeface="Times New Roman" panose="02020603050405020304" pitchFamily="18" charset="0"/>
                <a:cs typeface="Times New Roman" panose="02020603050405020304" pitchFamily="18" charset="0"/>
              </a:rPr>
              <a:t>Autorizzazioni all’esercizio di attività commerciali (omesso o ritardato rilascio)</a:t>
            </a:r>
          </a:p>
          <a:p>
            <a:pPr>
              <a:buFontTx/>
              <a:buChar char="-"/>
            </a:pPr>
            <a:r>
              <a:rPr lang="it-IT" sz="1800" dirty="0">
                <a:latin typeface="Times New Roman" panose="02020603050405020304" pitchFamily="18" charset="0"/>
                <a:cs typeface="Times New Roman" panose="02020603050405020304" pitchFamily="18" charset="0"/>
              </a:rPr>
              <a:t>Salute (provvedimenti contingibili ed urgenti)</a:t>
            </a:r>
          </a:p>
          <a:p>
            <a:pPr>
              <a:buFontTx/>
              <a:buChar char="-"/>
            </a:pPr>
            <a:r>
              <a:rPr lang="it-IT" sz="1800" dirty="0">
                <a:latin typeface="Times New Roman" panose="02020603050405020304" pitchFamily="18" charset="0"/>
                <a:cs typeface="Times New Roman" panose="02020603050405020304" pitchFamily="18" charset="0"/>
              </a:rPr>
              <a:t>Ambiente (con particolare riferimento all’inquinamento)</a:t>
            </a:r>
          </a:p>
          <a:p>
            <a:pPr>
              <a:buFontTx/>
              <a:buChar char="-"/>
            </a:pPr>
            <a:r>
              <a:rPr lang="it-IT" sz="1800" dirty="0">
                <a:latin typeface="Times New Roman" panose="02020603050405020304" pitchFamily="18" charset="0"/>
                <a:cs typeface="Times New Roman" panose="02020603050405020304" pitchFamily="18" charset="0"/>
              </a:rPr>
              <a:t>Trasporto pubblico locale </a:t>
            </a:r>
          </a:p>
          <a:p>
            <a:pPr>
              <a:buFontTx/>
              <a:buChar char="-"/>
            </a:pPr>
            <a:r>
              <a:rPr lang="it-IT" sz="1800" dirty="0">
                <a:latin typeface="Times New Roman" panose="02020603050405020304" pitchFamily="18" charset="0"/>
                <a:cs typeface="Times New Roman" panose="02020603050405020304" pitchFamily="18" charset="0"/>
              </a:rPr>
              <a:t>Costituzione di parte civile in procedimenti penali</a:t>
            </a:r>
          </a:p>
          <a:p>
            <a:pPr>
              <a:buFontTx/>
              <a:buChar char="-"/>
            </a:pPr>
            <a:endParaRPr lang="it-IT" sz="2000" dirty="0">
              <a:latin typeface="Times New Roman" panose="02020603050405020304" pitchFamily="18" charset="0"/>
              <a:cs typeface="Times New Roman" panose="02020603050405020304" pitchFamily="18" charset="0"/>
            </a:endParaRPr>
          </a:p>
          <a:p>
            <a:pPr marL="0" indent="0">
              <a:buNone/>
            </a:pPr>
            <a:endParaRPr lang="it-IT" sz="2000" dirty="0">
              <a:latin typeface="Times New Roman" panose="02020603050405020304" pitchFamily="18" charset="0"/>
              <a:cs typeface="Times New Roman" panose="02020603050405020304" pitchFamily="18" charset="0"/>
            </a:endParaRPr>
          </a:p>
          <a:p>
            <a:pPr marL="0" indent="0">
              <a:buNone/>
            </a:pPr>
            <a:r>
              <a:rPr lang="it-IT" sz="2000" dirty="0">
                <a:latin typeface="Times New Roman" panose="02020603050405020304" pitchFamily="18" charset="0"/>
                <a:cs typeface="Times New Roman" panose="02020603050405020304" pitchFamily="18" charset="0"/>
              </a:rPr>
              <a:t> </a:t>
            </a: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Le aree del contenzioso</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4382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7544" y="1124744"/>
            <a:ext cx="8229600" cy="4946104"/>
          </a:xfrm>
        </p:spPr>
        <p:txBody>
          <a:bodyPr/>
          <a:lstStyle/>
          <a:p>
            <a:pPr marL="0" indent="0">
              <a:buFontTx/>
              <a:buChar char="-"/>
            </a:pPr>
            <a:endParaRPr lang="it-IT" sz="2000" dirty="0">
              <a:latin typeface="Times New Roman" panose="02020603050405020304" pitchFamily="18" charset="0"/>
              <a:cs typeface="Times New Roman" panose="02020603050405020304" pitchFamily="18" charset="0"/>
            </a:endParaRPr>
          </a:p>
          <a:p>
            <a:pPr marL="0" indent="0">
              <a:buFontTx/>
              <a:buChar char="-"/>
            </a:pPr>
            <a:r>
              <a:rPr lang="it-IT" sz="2000" dirty="0">
                <a:latin typeface="Times New Roman" panose="02020603050405020304" pitchFamily="18" charset="0"/>
                <a:cs typeface="Times New Roman" panose="02020603050405020304" pitchFamily="18" charset="0"/>
              </a:rPr>
              <a:t> artt. 205 e 206: negli appalti di lavori, servizi e forniture, nel caso di iscrizione di riserve per un valore tra il 5 e il 15% di quello del contratto, la definizione può avvenire con un «accordo bonario».</a:t>
            </a:r>
          </a:p>
          <a:p>
            <a:pPr marL="0" indent="0">
              <a:buNone/>
            </a:pPr>
            <a:r>
              <a:rPr lang="it-IT" sz="2000" dirty="0">
                <a:latin typeface="Times New Roman" panose="02020603050405020304" pitchFamily="18" charset="0"/>
                <a:cs typeface="Times New Roman" panose="02020603050405020304" pitchFamily="18" charset="0"/>
              </a:rPr>
              <a:t>La procedura prevede che, acquisita una relazione riservata del direttore dell’esecuzione del contratto e dell’organo di collaudo, ove costituito, il RUP, d’intesa con l’impresa, sceglie un esperto che deve formulare una proposta. Se questa viene accettata l’accordo è concluso e viene redatto un verbale sottoscritto dalle parti. In caso di rifiuto dell’impresa è possibile adire gli arbitri o il giudice ordinario.</a:t>
            </a:r>
          </a:p>
        </p:txBody>
      </p:sp>
      <p:sp>
        <p:nvSpPr>
          <p:cNvPr id="3" name="Titolo 2"/>
          <p:cNvSpPr>
            <a:spLocks noGrp="1"/>
          </p:cNvSpPr>
          <p:nvPr>
            <p:ph type="title"/>
          </p:nvPr>
        </p:nvSpPr>
        <p:spPr>
          <a:xfrm>
            <a:off x="467544" y="96953"/>
            <a:ext cx="8229600" cy="1171807"/>
          </a:xfrm>
        </p:spPr>
        <p:txBody>
          <a:bodyPr/>
          <a:lstStyle/>
          <a:p>
            <a:br>
              <a:rPr lang="it-IT" sz="2400" b="1" dirty="0">
                <a:latin typeface="Times New Roman" panose="02020603050405020304" pitchFamily="18" charset="0"/>
                <a:cs typeface="Times New Roman" panose="02020603050405020304" pitchFamily="18" charset="0"/>
              </a:rPr>
            </a:b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L’accordo bonario</a:t>
            </a:r>
            <a:br>
              <a:rPr lang="it-IT" sz="2400" b="1" dirty="0">
                <a:latin typeface="Times New Roman" panose="02020603050405020304" pitchFamily="18" charset="0"/>
                <a:cs typeface="Times New Roman" panose="02020603050405020304" pitchFamily="18" charset="0"/>
              </a:rPr>
            </a:br>
            <a:r>
              <a:rPr lang="it-IT" sz="24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71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253194"/>
            <a:ext cx="8256587" cy="666750"/>
          </a:xfrm>
        </p:spPr>
        <p:txBody>
          <a:bodyPr/>
          <a:lstStyle/>
          <a:p>
            <a:r>
              <a:rPr lang="it-IT" sz="2400" b="1" dirty="0">
                <a:latin typeface="Times New Roman" panose="02020603050405020304" pitchFamily="18" charset="0"/>
                <a:cs typeface="Times New Roman" panose="02020603050405020304" pitchFamily="18" charset="0"/>
              </a:rPr>
              <a:t>Il patrocinio legale dei dipendenti</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EA9EB097-8262-43C4-BAAA-687DB6D6280A}"/>
              </a:ext>
            </a:extLst>
          </p:cNvPr>
          <p:cNvSpPr/>
          <p:nvPr/>
        </p:nvSpPr>
        <p:spPr>
          <a:xfrm>
            <a:off x="484571" y="1052736"/>
            <a:ext cx="8256587" cy="5355312"/>
          </a:xfrm>
          <a:prstGeom prst="rect">
            <a:avLst/>
          </a:prstGeom>
        </p:spPr>
        <p:txBody>
          <a:bodyPr wrap="square">
            <a:spAutoFit/>
          </a:bodyPr>
          <a:lstStyle/>
          <a:p>
            <a:r>
              <a:rPr lang="it-IT" b="0" dirty="0">
                <a:latin typeface="Times New Roman" panose="02020603050405020304" pitchFamily="18" charset="0"/>
                <a:cs typeface="Times New Roman" panose="02020603050405020304" pitchFamily="18" charset="0"/>
              </a:rPr>
              <a:t>La materia dei rimborsi ai dipendenti delle spese legali sostenute in procedimenti giudiziari è oggetto di disciplina diversa per i dipendenti di amministrazioni statali (art. 18 del D.L. 67/1997 convertito dalla L. 135/1997) oppure di dipendenti e/o amministratori degli Enti locali e delle autonomie territoriali dall'art. 67 del D.P.R. 13 maggio 1987 n. 268).</a:t>
            </a:r>
          </a:p>
          <a:p>
            <a:r>
              <a:rPr lang="it-IT" b="0" dirty="0">
                <a:latin typeface="Times New Roman" panose="02020603050405020304" pitchFamily="18" charset="0"/>
                <a:cs typeface="Times New Roman" panose="02020603050405020304" pitchFamily="18" charset="0"/>
              </a:rPr>
              <a:t>La disciplina generale per i giudizi contabili è invece contenuta nell'art. 3 comma 2-bis della L 20/1994, come modificato dal D.L. 543/1996, convertito dalla legge  639/1996.</a:t>
            </a:r>
          </a:p>
          <a:p>
            <a:r>
              <a:rPr lang="it-IT" b="0" dirty="0">
                <a:latin typeface="Times New Roman" panose="02020603050405020304" pitchFamily="18" charset="0"/>
                <a:cs typeface="Times New Roman" panose="02020603050405020304" pitchFamily="18" charset="0"/>
              </a:rPr>
              <a:t> </a:t>
            </a:r>
          </a:p>
          <a:p>
            <a:r>
              <a:rPr lang="it-IT" b="0" dirty="0">
                <a:latin typeface="Times New Roman" panose="02020603050405020304" pitchFamily="18" charset="0"/>
                <a:cs typeface="Times New Roman" panose="02020603050405020304" pitchFamily="18" charset="0"/>
              </a:rPr>
              <a:t>Nell’ambito degli Enti locali la disciplina è integrata:</a:t>
            </a:r>
          </a:p>
          <a:p>
            <a:r>
              <a:rPr lang="it-IT" b="0" dirty="0">
                <a:latin typeface="Times New Roman" panose="02020603050405020304" pitchFamily="18" charset="0"/>
                <a:cs typeface="Times New Roman" panose="02020603050405020304" pitchFamily="18" charset="0"/>
              </a:rPr>
              <a:t>- per il personale dirigente: dall’art. 12 del CCNL  comparto regioni e enti locali 12 febbraio 2002</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p</a:t>
            </a:r>
            <a:r>
              <a:rPr lang="it-IT" b="0" dirty="0">
                <a:latin typeface="Times New Roman" panose="02020603050405020304" pitchFamily="18" charset="0"/>
                <a:cs typeface="Times New Roman" panose="02020603050405020304" pitchFamily="18" charset="0"/>
              </a:rPr>
              <a:t>er il personale non dirigente: dall’art. 28 CCNL comparto regioni e enti locali 14 settembre/2000</a:t>
            </a:r>
            <a:endParaRPr lang="it-IT" b="0" dirty="0">
              <a:solidFill>
                <a:srgbClr val="1C2024"/>
              </a:solidFill>
              <a:latin typeface="Times New Roman" panose="02020603050405020304" pitchFamily="18" charset="0"/>
              <a:cs typeface="Times New Roman" panose="02020603050405020304" pitchFamily="18" charset="0"/>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dirty="0"/>
          </a:p>
        </p:txBody>
      </p:sp>
    </p:spTree>
    <p:extLst>
      <p:ext uri="{BB962C8B-B14F-4D97-AF65-F5344CB8AC3E}">
        <p14:creationId xmlns:p14="http://schemas.microsoft.com/office/powerpoint/2010/main" val="1316932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Il rimborso delle spese legali ai dipendenti degli EELL</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EA9EB097-8262-43C4-BAAA-687DB6D6280A}"/>
              </a:ext>
            </a:extLst>
          </p:cNvPr>
          <p:cNvSpPr/>
          <p:nvPr/>
        </p:nvSpPr>
        <p:spPr>
          <a:xfrm>
            <a:off x="484571" y="1052736"/>
            <a:ext cx="8256587" cy="923330"/>
          </a:xfrm>
          <a:prstGeom prst="rect">
            <a:avLst/>
          </a:prstGeom>
        </p:spPr>
        <p:txBody>
          <a:bodyPr wrap="square">
            <a:spAutoFit/>
          </a:bodyPr>
          <a:lstStyle/>
          <a:p>
            <a:r>
              <a:rPr lang="it-IT" b="0" dirty="0">
                <a:solidFill>
                  <a:srgbClr val="1C2024"/>
                </a:solidFill>
                <a:latin typeface="Titillium Web"/>
              </a:rPr>
              <a:t> </a:t>
            </a:r>
          </a:p>
          <a:p>
            <a:r>
              <a:rPr lang="it-IT" b="0" dirty="0"/>
              <a:t> </a:t>
            </a:r>
            <a:endParaRPr lang="it-IT" b="0" dirty="0">
              <a:solidFill>
                <a:srgbClr val="1C2024"/>
              </a:solidFill>
              <a:latin typeface="Titillium Web"/>
            </a:endParaRPr>
          </a:p>
          <a:p>
            <a:endParaRPr lang="it-IT" dirty="0"/>
          </a:p>
        </p:txBody>
      </p:sp>
      <p:sp>
        <p:nvSpPr>
          <p:cNvPr id="6" name="Rettangolo 5">
            <a:extLst>
              <a:ext uri="{FF2B5EF4-FFF2-40B4-BE49-F238E27FC236}">
                <a16:creationId xmlns:a16="http://schemas.microsoft.com/office/drawing/2014/main" id="{FD235E30-4A63-427F-A6A7-959229A4FDF6}"/>
              </a:ext>
            </a:extLst>
          </p:cNvPr>
          <p:cNvSpPr/>
          <p:nvPr/>
        </p:nvSpPr>
        <p:spPr>
          <a:xfrm>
            <a:off x="465714" y="1196753"/>
            <a:ext cx="8275444" cy="4247317"/>
          </a:xfrm>
          <a:prstGeom prst="rect">
            <a:avLst/>
          </a:prstGeom>
        </p:spPr>
        <p:txBody>
          <a:bodyPr wrap="square">
            <a:spAutoFit/>
          </a:bodyPr>
          <a:lstStyle/>
          <a:p>
            <a:pPr algn="just"/>
            <a:r>
              <a:rPr lang="it-IT" b="0" dirty="0">
                <a:latin typeface="Times New Roman" panose="02020603050405020304" pitchFamily="18" charset="0"/>
                <a:cs typeface="Times New Roman" panose="02020603050405020304" pitchFamily="18" charset="0"/>
              </a:rPr>
              <a:t>L’art. 67 del DPR 268/1987 dispone che: "l'ente, anche a tutela dei propri diritti e interessi, ove si verifichi l'apertura di un procedimento di responsabilità civile o penale nei confronti di un suo dipendente per fatti o atti direttamente connessi all'espletamento del servizio e all'adempimento dei compiti d'ufficio, assumerà a proprio carico, a condizione che non sussista conflitto di interessi, ogni onere di difesa sin dall'apertura del procedimento, facendo assistere il dipendente da un legale di comune gradimento".</a:t>
            </a:r>
          </a:p>
          <a:p>
            <a:pPr algn="just"/>
            <a:r>
              <a:rPr lang="it-IT" b="0" dirty="0">
                <a:latin typeface="Times New Roman" panose="02020603050405020304" pitchFamily="18" charset="0"/>
                <a:cs typeface="Times New Roman" panose="02020603050405020304" pitchFamily="18" charset="0"/>
              </a:rPr>
              <a:t>La giurisprudenza ha più volte evidenziato,  che i «Presupposti per il rimborso delle spese legali sostenute dal pubblico dipendente per la difesa in giudizio per fatti attinenti il proprio lavoro sono la pronuncia di una sentenza o di un provvedimento definitivo del giudice, che abbia escluso definitivamente la responsabilità del dipendente e la sussistenza di una connessione tra i fatti e gli atti oggetto del giudizio e l’espletamento del servizio e l’assolvimento degli obblighi istituzionali» (</a:t>
            </a:r>
            <a:r>
              <a:rPr lang="fr-FR" b="0" dirty="0">
                <a:latin typeface="Times New Roman" panose="02020603050405020304" pitchFamily="18" charset="0"/>
                <a:cs typeface="Times New Roman" panose="02020603050405020304" pitchFamily="18" charset="0"/>
              </a:rPr>
              <a:t>Cons. </a:t>
            </a:r>
            <a:r>
              <a:rPr lang="fr-FR" b="0" dirty="0" err="1">
                <a:latin typeface="Times New Roman" panose="02020603050405020304" pitchFamily="18" charset="0"/>
                <a:cs typeface="Times New Roman" panose="02020603050405020304" pitchFamily="18" charset="0"/>
              </a:rPr>
              <a:t>Stato</a:t>
            </a:r>
            <a:r>
              <a:rPr lang="fr-FR" b="0" dirty="0">
                <a:latin typeface="Times New Roman" panose="02020603050405020304" pitchFamily="18" charset="0"/>
                <a:cs typeface="Times New Roman" panose="02020603050405020304" pitchFamily="18" charset="0"/>
              </a:rPr>
              <a:t> 28 novembre 2019 n. 8137).</a:t>
            </a:r>
            <a:endParaRPr lang="it-IT" b="0" dirty="0">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 </a:t>
            </a:r>
          </a:p>
          <a:p>
            <a:pPr algn="just"/>
            <a:endParaRPr lang="it-IT" b="0" i="0" dirty="0">
              <a:solidFill>
                <a:srgbClr val="393939"/>
              </a:solidFill>
              <a:effectLst/>
              <a:latin typeface="nobile"/>
            </a:endParaRPr>
          </a:p>
        </p:txBody>
      </p:sp>
    </p:spTree>
    <p:extLst>
      <p:ext uri="{BB962C8B-B14F-4D97-AF65-F5344CB8AC3E}">
        <p14:creationId xmlns:p14="http://schemas.microsoft.com/office/powerpoint/2010/main" val="2444222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La ratio posta in evidenza dalla giurisprudenza è quella di tenere indenni i soggetti che hanno agito in nome, per conto e nell'interesse dell'amministrazione dalle spese legali affrontate per i procedimenti giudiziari strettamente connessi all'espletamento dei loro compiti istituzionali: pertanto, il presupposto può considerarsi sussistente solo quando risulti possibile imputare gli effetti dell'agire del pubblico dipendente direttamente all'amministrazione di appartenenza; si deve trattare cioè di condotte all'Amministrazione di appartenenza e che, di conseguenza, comportino a questa l'imputazione dei relativi effetti. Il limite è costituito dal fatto che il rapporto di immedesimazione organica si interrompe quando la persona fisica agisce per fini diversi e ulteriori rispetto ai compiti affidati e quindi alla funzione attribuita ex lege alla PA.  La norma non si applica quando la contestazione in sede penale sia riferita ad un atto o ad un comportamento che:</a:t>
            </a:r>
          </a:p>
          <a:p>
            <a:pPr marL="0" indent="0">
              <a:buNone/>
            </a:pPr>
            <a:r>
              <a:rPr lang="it-IT" sz="1800" dirty="0">
                <a:latin typeface="Times New Roman" panose="02020603050405020304" pitchFamily="18" charset="0"/>
                <a:cs typeface="Times New Roman" panose="02020603050405020304" pitchFamily="18" charset="0"/>
              </a:rPr>
              <a:t>a) di per sé costituisca una violazione dei doveri d'ufficio;</a:t>
            </a:r>
          </a:p>
          <a:p>
            <a:pPr marL="0" indent="0">
              <a:buNone/>
            </a:pPr>
            <a:r>
              <a:rPr lang="it-IT" sz="1800" dirty="0">
                <a:latin typeface="Times New Roman" panose="02020603050405020304" pitchFamily="18" charset="0"/>
                <a:cs typeface="Times New Roman" panose="02020603050405020304" pitchFamily="18" charset="0"/>
              </a:rPr>
              <a:t>b) sia stato comunque posto in essere per ragioni personali, sia pure durante e 'in occasione' dello svolgimento del servizio, e dunque non sia riferibile all'Amministrazione;</a:t>
            </a:r>
          </a:p>
          <a:p>
            <a:pPr marL="0" indent="0">
              <a:buNone/>
            </a:pPr>
            <a:r>
              <a:rPr lang="it-IT" sz="1800" dirty="0">
                <a:latin typeface="Times New Roman" panose="02020603050405020304" pitchFamily="18" charset="0"/>
                <a:cs typeface="Times New Roman" panose="02020603050405020304" pitchFamily="18" charset="0"/>
              </a:rPr>
              <a:t>c) sia potenzialmente idoneo a determinare un conflitto con gli interessi dell'Amministrazione.  </a:t>
            </a:r>
          </a:p>
          <a:p>
            <a:pPr marL="0" indent="0">
              <a:buNone/>
            </a:pPr>
            <a:r>
              <a:rPr lang="it-IT" sz="1800" dirty="0">
                <a:latin typeface="Times New Roman" panose="02020603050405020304" pitchFamily="18" charset="0"/>
                <a:cs typeface="Times New Roman" panose="02020603050405020304" pitchFamily="18" charset="0"/>
              </a:rPr>
              <a:t>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La connessione della vicenda con la funzione rivestita</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EA9EB097-8262-43C4-BAAA-687DB6D6280A}"/>
              </a:ext>
            </a:extLst>
          </p:cNvPr>
          <p:cNvSpPr/>
          <p:nvPr/>
        </p:nvSpPr>
        <p:spPr>
          <a:xfrm>
            <a:off x="465713" y="1268760"/>
            <a:ext cx="8275445" cy="2031325"/>
          </a:xfrm>
          <a:prstGeom prst="rect">
            <a:avLst/>
          </a:prstGeom>
        </p:spPr>
        <p:txBody>
          <a:bodyPr wrap="square">
            <a:spAutoFit/>
          </a:bodyPr>
          <a:lstStyle/>
          <a:p>
            <a:r>
              <a:rPr lang="it-IT" b="0" dirty="0">
                <a:solidFill>
                  <a:srgbClr val="1C2024"/>
                </a:solidFill>
                <a:latin typeface="Titillium Web"/>
              </a:rPr>
              <a:t> </a:t>
            </a: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dirty="0"/>
          </a:p>
        </p:txBody>
      </p:sp>
    </p:spTree>
    <p:extLst>
      <p:ext uri="{BB962C8B-B14F-4D97-AF65-F5344CB8AC3E}">
        <p14:creationId xmlns:p14="http://schemas.microsoft.com/office/powerpoint/2010/main" val="3551137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Nei giudizi penali la declaratoria di estinzione del reato per intervenuta prescrizione, così come il proscioglimento con formule meramente processuali, non equivale ad una pronuncia di assoluzione nel merito, con conseguente insussistenza del diritto al rimborso delle spese sostenute. </a:t>
            </a:r>
          </a:p>
          <a:p>
            <a:pPr marL="0" indent="0">
              <a:buNone/>
            </a:pPr>
            <a:r>
              <a:rPr lang="it-IT" sz="1800" dirty="0">
                <a:latin typeface="Times New Roman" panose="02020603050405020304" pitchFamily="18" charset="0"/>
                <a:cs typeface="Times New Roman" panose="02020603050405020304" pitchFamily="18" charset="0"/>
              </a:rPr>
              <a:t>Nello stesso senso, l'assoluzione del dipendente con la formula "il fatto non costituisce reato" non rappresenta un proscioglimento pieno per l'imputato e lascia ampi margini di dubbio sull'effettiva assenza di situazioni di conflitti di interesse. </a:t>
            </a:r>
          </a:p>
          <a:p>
            <a:pPr marL="0" indent="0">
              <a:buNone/>
            </a:pPr>
            <a:r>
              <a:rPr lang="it-IT" sz="1800" dirty="0">
                <a:latin typeface="Times New Roman" panose="02020603050405020304" pitchFamily="18" charset="0"/>
                <a:cs typeface="Times New Roman" panose="02020603050405020304" pitchFamily="18" charset="0"/>
              </a:rPr>
              <a:t>La sussistenza della colpa grave, se comporta l'irrilevanza penale della condotta per mancanza dell'elemento soggettivo del dolo, evidenzia un possibile conflitto di interessi con l'ente sotto il profilo della violazione dell'interesse dell'ente ad una gestione inspirata al principio di buon andamento ed all'imparzialità di cui all'art. 97 Cost. </a:t>
            </a:r>
          </a:p>
          <a:p>
            <a:pPr marL="0" indent="0">
              <a:buNone/>
            </a:pPr>
            <a:r>
              <a:rPr lang="it-IT" sz="1800" dirty="0">
                <a:latin typeface="Times New Roman" panose="02020603050405020304" pitchFamily="18" charset="0"/>
                <a:cs typeface="Times New Roman" panose="02020603050405020304" pitchFamily="18" charset="0"/>
              </a:rPr>
              <a:t>Anche la costituzione di parte civile dell'ente è emblematica di un conflitto che non consente il rimborso delle spese legali, essendo del tutto evidente, in tali casi, il conflitto d'interessi tra l'ente e il dipendente. </a:t>
            </a:r>
          </a:p>
          <a:p>
            <a:pPr marL="0" indent="0">
              <a:buNone/>
            </a:pP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La sentenza di esclusione della responsabilità</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EA9EB097-8262-43C4-BAAA-687DB6D6280A}"/>
              </a:ext>
            </a:extLst>
          </p:cNvPr>
          <p:cNvSpPr/>
          <p:nvPr/>
        </p:nvSpPr>
        <p:spPr>
          <a:xfrm>
            <a:off x="465713" y="1268760"/>
            <a:ext cx="8275445" cy="2031325"/>
          </a:xfrm>
          <a:prstGeom prst="rect">
            <a:avLst/>
          </a:prstGeom>
        </p:spPr>
        <p:txBody>
          <a:bodyPr wrap="square">
            <a:spAutoFit/>
          </a:bodyPr>
          <a:lstStyle/>
          <a:p>
            <a:r>
              <a:rPr lang="it-IT" b="0" dirty="0">
                <a:solidFill>
                  <a:srgbClr val="1C2024"/>
                </a:solidFill>
                <a:latin typeface="Titillium Web"/>
              </a:rPr>
              <a:t> </a:t>
            </a: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dirty="0"/>
          </a:p>
        </p:txBody>
      </p:sp>
    </p:spTree>
    <p:extLst>
      <p:ext uri="{BB962C8B-B14F-4D97-AF65-F5344CB8AC3E}">
        <p14:creationId xmlns:p14="http://schemas.microsoft.com/office/powerpoint/2010/main" val="3429704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a:buNone/>
            </a:pPr>
            <a:r>
              <a:rPr lang="it-IT" sz="1800" dirty="0">
                <a:latin typeface="Times New Roman" panose="02020603050405020304" pitchFamily="18" charset="0"/>
                <a:cs typeface="Times New Roman" panose="02020603050405020304" pitchFamily="18" charset="0"/>
              </a:rPr>
              <a:t> </a:t>
            </a:r>
            <a:endParaRPr lang="it-IT" sz="20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65714" y="283870"/>
            <a:ext cx="8209263" cy="1152128"/>
          </a:xfrm>
        </p:spPr>
        <p:txBody>
          <a:bodyPr/>
          <a:lstStyle/>
          <a:p>
            <a:r>
              <a:rPr lang="it-IT" sz="2400" b="1" dirty="0">
                <a:latin typeface="Times New Roman" panose="02020603050405020304" pitchFamily="18" charset="0"/>
                <a:cs typeface="Times New Roman" panose="02020603050405020304" pitchFamily="18" charset="0"/>
              </a:rPr>
              <a:t>L’istanza per il patrocinio legale dei dipendenti, l’accoglimento e il gradimento del difensore</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EA9EB097-8262-43C4-BAAA-687DB6D6280A}"/>
              </a:ext>
            </a:extLst>
          </p:cNvPr>
          <p:cNvSpPr/>
          <p:nvPr/>
        </p:nvSpPr>
        <p:spPr>
          <a:xfrm>
            <a:off x="421699" y="1772816"/>
            <a:ext cx="8275445" cy="4801314"/>
          </a:xfrm>
          <a:prstGeom prst="rect">
            <a:avLst/>
          </a:prstGeom>
        </p:spPr>
        <p:txBody>
          <a:bodyPr wrap="square">
            <a:spAutoFit/>
          </a:bodyPr>
          <a:lstStyle/>
          <a:p>
            <a:r>
              <a:rPr lang="it-IT" b="0" dirty="0">
                <a:solidFill>
                  <a:srgbClr val="1C2024"/>
                </a:solidFill>
                <a:latin typeface="Times New Roman" panose="02020603050405020304" pitchFamily="18" charset="0"/>
                <a:cs typeface="Times New Roman" panose="02020603050405020304" pitchFamily="18" charset="0"/>
              </a:rPr>
              <a:t>Il dipendente che viene sottoposto a giudizio per fatti inerenti all'espletamento delle proprie funzioni può richiedere all'ente il patrocinio legale con una specifica istanza sulla quale l’Amministrazione si pronuncia entro 30 giorni (o il diverso termine eventualmente previsto da disposizioni interne)  e, in caso positivo, adotta il provvedimento di riconoscimento del patrocinio ed esprime il proprio gradimento in ordine al legale prescelto dal dipendente. </a:t>
            </a:r>
          </a:p>
          <a:p>
            <a:r>
              <a:rPr lang="it-IT" b="0" dirty="0">
                <a:solidFill>
                  <a:srgbClr val="1C2024"/>
                </a:solidFill>
                <a:latin typeface="Times New Roman" panose="02020603050405020304" pitchFamily="18" charset="0"/>
                <a:cs typeface="Times New Roman" panose="02020603050405020304" pitchFamily="18" charset="0"/>
              </a:rPr>
              <a:t>In caso negativo l’Amministrazione procede alla comunicazione dei motivi ostativi all'accoglimento dell'istanza, ai sensi dell'art. 10 bis della legge 341/1990, e, acquisite le eventuali controdeduzioni del dipendente, adotta il provvedimento finale.</a:t>
            </a:r>
          </a:p>
          <a:p>
            <a:endParaRPr lang="it-IT" b="0" dirty="0">
              <a:solidFill>
                <a:srgbClr val="1C2024"/>
              </a:solidFill>
              <a:latin typeface="Times New Roman" panose="02020603050405020304" pitchFamily="18" charset="0"/>
              <a:cs typeface="Times New Roman" panose="02020603050405020304" pitchFamily="18" charset="0"/>
            </a:endParaRPr>
          </a:p>
          <a:p>
            <a:r>
              <a:rPr lang="it-IT" b="0" dirty="0">
                <a:latin typeface="Times New Roman" panose="02020603050405020304" pitchFamily="18" charset="0"/>
                <a:cs typeface="Times New Roman" panose="02020603050405020304" pitchFamily="18" charset="0"/>
              </a:rPr>
              <a:t> </a:t>
            </a:r>
            <a:endParaRPr lang="it-IT" b="0" dirty="0">
              <a:solidFill>
                <a:srgbClr val="1C2024"/>
              </a:solidFill>
              <a:latin typeface="Times New Roman" panose="02020603050405020304" pitchFamily="18" charset="0"/>
              <a:cs typeface="Times New Roman" panose="02020603050405020304" pitchFamily="18" charset="0"/>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b="0" dirty="0">
              <a:solidFill>
                <a:srgbClr val="1C2024"/>
              </a:solidFill>
              <a:latin typeface="Titillium Web"/>
            </a:endParaRPr>
          </a:p>
          <a:p>
            <a:endParaRPr lang="it-IT" dirty="0"/>
          </a:p>
        </p:txBody>
      </p:sp>
    </p:spTree>
    <p:extLst>
      <p:ext uri="{BB962C8B-B14F-4D97-AF65-F5344CB8AC3E}">
        <p14:creationId xmlns:p14="http://schemas.microsoft.com/office/powerpoint/2010/main" val="4243933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quarter" idx="1"/>
          </p:nvPr>
        </p:nvSpPr>
        <p:spPr>
          <a:xfrm>
            <a:off x="465714" y="787152"/>
            <a:ext cx="8231430" cy="5283696"/>
          </a:xfrm>
        </p:spPr>
        <p:txBody>
          <a:bodyPr/>
          <a:lstStyle/>
          <a:p>
            <a:pPr marL="0" indent="0" fontAlgn="t">
              <a:buNone/>
            </a:pPr>
            <a:r>
              <a:rPr lang="it-IT" sz="2000" dirty="0">
                <a:latin typeface="Times New Roman" panose="02020603050405020304" pitchFamily="18" charset="0"/>
                <a:cs typeface="Times New Roman" panose="02020603050405020304" pitchFamily="18" charset="0"/>
              </a:rPr>
              <a:t>L’ art. 86 quinto comma del Dlgs 267/00 (modificato dalla L. 6 agosto 2015 n. 125 di conversione del D.L. 19 giugno 2015 n. 78 “Disposizioni urgenti in materia di enti territoriali”) stabilisce che: “Il rimborso delle spese legali per gli Amministratori locali è ammissibile, senza nuovi o maggiori oneri per la finanza pubblica, nel limite massimo dei parametri stabiliti dal decreto di cui all’art. 13, comma 6, della Legge n. 247/12, nel caso di conclusione del procedimento con sentenza di assoluzione o di emanazione di un provvedimento di archiviazione, in presenza dei seguenti requisiti:</a:t>
            </a:r>
          </a:p>
          <a:p>
            <a:pPr marL="0" indent="0" fontAlgn="t">
              <a:buNone/>
            </a:pPr>
            <a:r>
              <a:rPr lang="it-IT" sz="2000" dirty="0">
                <a:latin typeface="Times New Roman" panose="02020603050405020304" pitchFamily="18" charset="0"/>
                <a:cs typeface="Times New Roman" panose="02020603050405020304" pitchFamily="18" charset="0"/>
              </a:rPr>
              <a:t>a) assenza di conflitto di interessi con l’ente amministrato;</a:t>
            </a:r>
          </a:p>
          <a:p>
            <a:pPr marL="0" indent="0" fontAlgn="t">
              <a:buNone/>
            </a:pPr>
            <a:r>
              <a:rPr lang="it-IT" sz="2000" dirty="0">
                <a:latin typeface="Times New Roman" panose="02020603050405020304" pitchFamily="18" charset="0"/>
                <a:cs typeface="Times New Roman" panose="02020603050405020304" pitchFamily="18" charset="0"/>
              </a:rPr>
              <a:t>b) presenza di nesso causale tra funzioni esercitate e fatti giuridicamente rilevanti;</a:t>
            </a:r>
          </a:p>
          <a:p>
            <a:pPr marL="0" indent="0" fontAlgn="t">
              <a:buNone/>
            </a:pPr>
            <a:r>
              <a:rPr lang="it-IT" sz="2000" dirty="0">
                <a:latin typeface="Times New Roman" panose="02020603050405020304" pitchFamily="18" charset="0"/>
                <a:cs typeface="Times New Roman" panose="02020603050405020304" pitchFamily="18" charset="0"/>
              </a:rPr>
              <a:t>c) assenza di dolo o colpa grave”.</a:t>
            </a:r>
          </a:p>
          <a:p>
            <a:pPr marL="0" indent="0" fontAlgn="t">
              <a:buNone/>
            </a:pPr>
            <a:r>
              <a:rPr lang="it-IT" sz="2000" dirty="0">
                <a:latin typeface="Times New Roman" panose="02020603050405020304" pitchFamily="18" charset="0"/>
                <a:cs typeface="Times New Roman" panose="02020603050405020304" pitchFamily="18" charset="0"/>
              </a:rPr>
              <a:t>La Corte di Cassazione con la sentenza n. 5264/15 ha ritenuto che nei confronti degli amministratori non può estendersi la tutela prevista per i dipendenti.</a:t>
            </a:r>
          </a:p>
          <a:p>
            <a:pPr marL="0" indent="0" fontAlgn="t">
              <a:buNone/>
            </a:pPr>
            <a:endParaRPr lang="it-IT" sz="1800" dirty="0">
              <a:latin typeface="Times New Roman" panose="02020603050405020304" pitchFamily="18" charset="0"/>
              <a:cs typeface="Times New Roman" panose="02020603050405020304" pitchFamily="18" charset="0"/>
            </a:endParaRPr>
          </a:p>
        </p:txBody>
      </p:sp>
      <p:sp>
        <p:nvSpPr>
          <p:cNvPr id="3" name="Titolo 2"/>
          <p:cNvSpPr>
            <a:spLocks noGrp="1"/>
          </p:cNvSpPr>
          <p:nvPr>
            <p:ph type="title"/>
          </p:nvPr>
        </p:nvSpPr>
        <p:spPr>
          <a:xfrm>
            <a:off x="421699" y="120402"/>
            <a:ext cx="8256587" cy="666750"/>
          </a:xfrm>
        </p:spPr>
        <p:txBody>
          <a:bodyPr/>
          <a:lstStyle/>
          <a:p>
            <a:r>
              <a:rPr lang="it-IT" sz="2400" b="1" dirty="0">
                <a:latin typeface="Times New Roman" panose="02020603050405020304" pitchFamily="18" charset="0"/>
                <a:cs typeface="Times New Roman" panose="02020603050405020304" pitchFamily="18" charset="0"/>
              </a:rPr>
              <a:t>Il rimborso spese agli amministratori</a:t>
            </a:r>
            <a:br>
              <a:rPr lang="it-IT" sz="2400" b="1" dirty="0">
                <a:latin typeface="Times New Roman" panose="02020603050405020304" pitchFamily="18" charset="0"/>
                <a:cs typeface="Times New Roman" panose="02020603050405020304" pitchFamily="18" charset="0"/>
              </a:rPr>
            </a:b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53081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8988</TotalTime>
  <Words>4223</Words>
  <Application>Microsoft Office PowerPoint</Application>
  <PresentationFormat>Presentazione su schermo (4:3)</PresentationFormat>
  <Paragraphs>218</Paragraphs>
  <Slides>30</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30</vt:i4>
      </vt:variant>
    </vt:vector>
  </HeadingPairs>
  <TitlesOfParts>
    <vt:vector size="38" baseType="lpstr">
      <vt:lpstr>Arial</vt:lpstr>
      <vt:lpstr>Gill Sans MT</vt:lpstr>
      <vt:lpstr>nobile</vt:lpstr>
      <vt:lpstr>Times New Roman</vt:lpstr>
      <vt:lpstr>Titillium Web</vt:lpstr>
      <vt:lpstr>Wingdings</vt:lpstr>
      <vt:lpstr>Wingdings 3</vt:lpstr>
      <vt:lpstr>Modello slide Anutel per Office 2010 o successivi</vt:lpstr>
      <vt:lpstr>Presentazione standard di PowerPoint</vt:lpstr>
      <vt:lpstr>Presentazione standard di PowerPoint</vt:lpstr>
      <vt:lpstr>Le aree del contenzioso </vt:lpstr>
      <vt:lpstr>Il patrocinio legale dei dipendenti </vt:lpstr>
      <vt:lpstr>Il rimborso delle spese legali ai dipendenti degli EELL </vt:lpstr>
      <vt:lpstr>La connessione della vicenda con la funzione rivestita </vt:lpstr>
      <vt:lpstr>La sentenza di esclusione della responsabilità </vt:lpstr>
      <vt:lpstr>L’istanza per il patrocinio legale dei dipendenti, l’accoglimento e il gradimento del difensore </vt:lpstr>
      <vt:lpstr>Il rimborso spese agli amministratori </vt:lpstr>
      <vt:lpstr>I regolamenti sull’attività contenziosa </vt:lpstr>
      <vt:lpstr>Gli aspetti amministrativi della gestione del contenzioso</vt:lpstr>
      <vt:lpstr>La disciplina relativa alla predisposizione della difesa dell’ente</vt:lpstr>
      <vt:lpstr>La ricezione degli atti giudiziali del privato o delle comunicazioni relative al contenzioso pendente</vt:lpstr>
      <vt:lpstr>L’affidamento di incarico a legale esterno</vt:lpstr>
      <vt:lpstr>La transazione</vt:lpstr>
      <vt:lpstr>La transazione</vt:lpstr>
      <vt:lpstr>La procedura per stipulare una  transazione</vt:lpstr>
      <vt:lpstr>Profili generali sulla transazione negli EE.LL.</vt:lpstr>
      <vt:lpstr>Presentazione standard di PowerPoint</vt:lpstr>
      <vt:lpstr>La responsabilità per stipulazione di transazioni</vt:lpstr>
      <vt:lpstr>Il giudicato favorevole e l’esecuzione nei confronti del privato</vt:lpstr>
      <vt:lpstr>Il giudicato sfavorevole e l’esecuzione nei confronti del privato</vt:lpstr>
      <vt:lpstr>La composizione delle controversie per arbitri nel Codice di procedura civile </vt:lpstr>
      <vt:lpstr>L’art. 1 comma 18 della legge 190/2012</vt:lpstr>
      <vt:lpstr>L’art. 1 commi 19-25 della legge 190/2012 e l’art. 203 del DLgs 50/2016</vt:lpstr>
      <vt:lpstr>Presentazione standard di PowerPoint</vt:lpstr>
      <vt:lpstr>I rapporti tra il giudice amministrativo e l’ANAC</vt:lpstr>
      <vt:lpstr>L’art. 133 primo comma lett. e) D.Lgs. 2 luglio 2010 n. 104 </vt:lpstr>
      <vt:lpstr>  La disciplina del contenzioso in materia contrattuale:  il precontenzioso davanti all’ANAC  </vt:lpstr>
      <vt:lpstr>  L’accordo bonario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128</cp:revision>
  <cp:lastPrinted>2020-06-23T07:40:41Z</cp:lastPrinted>
  <dcterms:created xsi:type="dcterms:W3CDTF">2019-11-12T10:51:11Z</dcterms:created>
  <dcterms:modified xsi:type="dcterms:W3CDTF">2020-07-17T14:24:27Z</dcterms:modified>
</cp:coreProperties>
</file>