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handoutMasterIdLst>
    <p:handoutMasterId r:id="rId37"/>
  </p:handoutMasterIdLst>
  <p:sldIdLst>
    <p:sldId id="256" r:id="rId2"/>
    <p:sldId id="639" r:id="rId3"/>
    <p:sldId id="651" r:id="rId4"/>
    <p:sldId id="648" r:id="rId5"/>
    <p:sldId id="649" r:id="rId6"/>
    <p:sldId id="653" r:id="rId7"/>
    <p:sldId id="666" r:id="rId8"/>
    <p:sldId id="667" r:id="rId9"/>
    <p:sldId id="652" r:id="rId10"/>
    <p:sldId id="650" r:id="rId11"/>
    <p:sldId id="640" r:id="rId12"/>
    <p:sldId id="657" r:id="rId13"/>
    <p:sldId id="659" r:id="rId14"/>
    <p:sldId id="675" r:id="rId15"/>
    <p:sldId id="676" r:id="rId16"/>
    <p:sldId id="671" r:id="rId17"/>
    <p:sldId id="678" r:id="rId18"/>
    <p:sldId id="677" r:id="rId19"/>
    <p:sldId id="660" r:id="rId20"/>
    <p:sldId id="668" r:id="rId21"/>
    <p:sldId id="669" r:id="rId22"/>
    <p:sldId id="670" r:id="rId23"/>
    <p:sldId id="656" r:id="rId24"/>
    <p:sldId id="642" r:id="rId25"/>
    <p:sldId id="643" r:id="rId26"/>
    <p:sldId id="644" r:id="rId27"/>
    <p:sldId id="662" r:id="rId28"/>
    <p:sldId id="663" r:id="rId29"/>
    <p:sldId id="680" r:id="rId30"/>
    <p:sldId id="646" r:id="rId31"/>
    <p:sldId id="672" r:id="rId32"/>
    <p:sldId id="679" r:id="rId33"/>
    <p:sldId id="673" r:id="rId34"/>
    <p:sldId id="674" r:id="rId35"/>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16/07/2020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X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99236" y="40152"/>
            <a:ext cx="8256587" cy="666750"/>
          </a:xfrm>
        </p:spPr>
        <p:txBody>
          <a:bodyPr/>
          <a:lstStyle/>
          <a:p>
            <a:r>
              <a:rPr lang="it-IT" sz="2000" b="1" dirty="0">
                <a:latin typeface="Times New Roman" panose="02020603050405020304" pitchFamily="18" charset="0"/>
                <a:cs typeface="Times New Roman" panose="02020603050405020304" pitchFamily="18" charset="0"/>
              </a:rPr>
              <a:t>Le indicazioni della Regione  Friuli-Venezia Giulia sul potere sanzionatorio degli Enti locali  </a:t>
            </a:r>
          </a:p>
        </p:txBody>
      </p:sp>
      <p:sp>
        <p:nvSpPr>
          <p:cNvPr id="4" name="Rettangolo 3">
            <a:extLst>
              <a:ext uri="{FF2B5EF4-FFF2-40B4-BE49-F238E27FC236}">
                <a16:creationId xmlns:a16="http://schemas.microsoft.com/office/drawing/2014/main" id="{800C0761-1A54-4363-BCFA-96AAA17A8272}"/>
              </a:ext>
            </a:extLst>
          </p:cNvPr>
          <p:cNvSpPr/>
          <p:nvPr/>
        </p:nvSpPr>
        <p:spPr>
          <a:xfrm>
            <a:off x="251520" y="706902"/>
            <a:ext cx="8682336" cy="6112671"/>
          </a:xfrm>
          <a:prstGeom prst="rect">
            <a:avLst/>
          </a:prstGeom>
        </p:spPr>
        <p:txBody>
          <a:bodyPr wrap="square">
            <a:spAutoFit/>
          </a:bodyPr>
          <a:lstStyle/>
          <a:p>
            <a:r>
              <a:rPr lang="it-IT" sz="1600" b="0" dirty="0">
                <a:solidFill>
                  <a:srgbClr val="3D3B39"/>
                </a:solidFill>
                <a:latin typeface="Times New Roman" panose="02020603050405020304" pitchFamily="18" charset="0"/>
                <a:cs typeface="Times New Roman" panose="02020603050405020304" pitchFamily="18" charset="0"/>
              </a:rPr>
              <a:t>I</a:t>
            </a:r>
            <a:r>
              <a:rPr lang="it-IT" sz="1600" b="0" dirty="0">
                <a:latin typeface="Times New Roman" panose="02020603050405020304" pitchFamily="18" charset="0"/>
                <a:cs typeface="Times New Roman" panose="02020603050405020304" pitchFamily="18" charset="0"/>
              </a:rPr>
              <a:t>n sede di risposta ad un quesito, la Regione ha affermato che «una volta accertata da parte dell’Ente l’assenza di specifiche norme di legge che prevedano sanzioni per la violazione delle medesime fattispecie disciplinate dal regolamento comunale, questi potrà senz’altro stabilire all’interno del regolamento le summenzionate sanzioni pecuniarie, pur nel rispetto del limite di euro diecimila previsto dalla normativa regionale. Quanto alla possibilità di introdurre in sede regolamentare norme sanzionatorie aventi contenuto più propriamente ripristinatorio si rileva, in via preliminare, come, in dottrina, risulti discussa la riconduzione di tali misure all’interno del concetto di ‘sanzione in senso stretto’ atteso che le stesse, consistenti nell’imposizione di un obbligo di facere al trasgressore sarebbero prive di specifico contenuto afflittivo.</a:t>
            </a:r>
            <a:r>
              <a:rPr lang="it-IT" sz="1600" b="0" u="sng" dirty="0">
                <a:latin typeface="Times New Roman" panose="02020603050405020304" pitchFamily="18" charset="0"/>
                <a:cs typeface="Times New Roman" panose="02020603050405020304" pitchFamily="18" charset="0"/>
              </a:rPr>
              <a:t> </a:t>
            </a:r>
            <a:r>
              <a:rPr lang="it-IT" sz="1600" b="0" dirty="0">
                <a:latin typeface="Times New Roman" panose="02020603050405020304" pitchFamily="18" charset="0"/>
                <a:cs typeface="Times New Roman" panose="02020603050405020304" pitchFamily="18" charset="0"/>
              </a:rPr>
              <a:t>Al riguardo, certa dottrina le ha qualificate quali ‘mere decisioni di autotutela’.</a:t>
            </a:r>
            <a:r>
              <a:rPr lang="it-IT" sz="1600" b="0" u="sng" dirty="0">
                <a:latin typeface="Times New Roman" panose="02020603050405020304" pitchFamily="18" charset="0"/>
                <a:cs typeface="Times New Roman" panose="02020603050405020304" pitchFamily="18" charset="0"/>
              </a:rPr>
              <a:t> </a:t>
            </a:r>
            <a:r>
              <a:rPr lang="it-IT" sz="1600" b="0" dirty="0">
                <a:latin typeface="Times New Roman" panose="02020603050405020304" pitchFamily="18" charset="0"/>
                <a:cs typeface="Times New Roman" panose="02020603050405020304" pitchFamily="18" charset="0"/>
              </a:rPr>
              <a:t>In proposito, si ritiene di rilievo quanto stabilito dall’articolo 21-ter della legge 7 agosto 1990, n. 241 il quale, al comma 1, così recita: ‘Nei casi e con le modalità stabiliti dalla legge, le pubbliche amministrazioni possono imporre coattivamente l’adempimento degli obblighi nei loro confronti. Il provvedimento costitutivo di obblighi indica il termine e le modalità dell’esecuzione da parte del soggetto obbligato. Qualora l’interessato non ottemperi, le pubbliche amministrazioni, previa diffida, possono provvedere all’esecuzione coattiva nelle ipotesi e secondo le modalità previste dalla legge.» così dettando, una disposizione generale che prescrive la necessità della previsione normativa per i singoli casi di autotutela esecutiva.</a:t>
            </a:r>
          </a:p>
          <a:p>
            <a:r>
              <a:rPr lang="it-IT" sz="1600" b="0" dirty="0">
                <a:latin typeface="Times New Roman" panose="02020603050405020304" pitchFamily="18" charset="0"/>
                <a:cs typeface="Times New Roman" panose="02020603050405020304" pitchFamily="18" charset="0"/>
              </a:rPr>
              <a:t>«Si consideri, poi, che l’articolo 7 della legge regionale 4/2003 … prevede, in modo espresso, la possibilità per l’Ente locale di introdurre con proprie norme regolamentari sanzioni accessorie sospensive o interdittive di attività derivanti da provvedimenti della medesima Amministrazione, non citandosi, invece, quelle ripristinatorie in tal modo escludendosi le stesse dal novero delle sanzioni la cui introduzione è rimessa all’autonomia normativa regolamentare dell’Ente locale».</a:t>
            </a:r>
          </a:p>
          <a:p>
            <a:r>
              <a:rPr lang="it-IT" sz="1600" b="0" dirty="0">
                <a:latin typeface="Times New Roman" panose="02020603050405020304" pitchFamily="18" charset="0"/>
                <a:cs typeface="Times New Roman" panose="02020603050405020304" pitchFamily="18" charset="0"/>
              </a:rPr>
              <a:t> </a:t>
            </a:r>
            <a:endParaRPr lang="it-IT" sz="1600" b="0" dirty="0">
              <a:solidFill>
                <a:srgbClr val="3D3B39"/>
              </a:solidFill>
              <a:latin typeface="Times New Roman" panose="02020603050405020304" pitchFamily="18" charset="0"/>
              <a:cs typeface="Times New Roman" panose="02020603050405020304" pitchFamily="18" charset="0"/>
            </a:endParaRPr>
          </a:p>
          <a:p>
            <a:endParaRPr lang="it-IT" b="0" i="0" dirty="0">
              <a:solidFill>
                <a:srgbClr val="3D3B39"/>
              </a:solidFill>
              <a:effectLst/>
              <a:latin typeface="PT Serif" panose="020A0603040505020204" pitchFamily="18" charset="0"/>
            </a:endParaRPr>
          </a:p>
        </p:txBody>
      </p:sp>
    </p:spTree>
    <p:extLst>
      <p:ext uri="{BB962C8B-B14F-4D97-AF65-F5344CB8AC3E}">
        <p14:creationId xmlns:p14="http://schemas.microsoft.com/office/powerpoint/2010/main" val="128689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86075"/>
            <a:ext cx="8256587" cy="666750"/>
          </a:xfrm>
        </p:spPr>
        <p:txBody>
          <a:bodyPr/>
          <a:lstStyle/>
          <a:p>
            <a:r>
              <a:rPr lang="it-IT" sz="2400" b="1" dirty="0">
                <a:latin typeface="Times New Roman" panose="02020603050405020304" pitchFamily="18" charset="0"/>
                <a:cs typeface="Times New Roman" panose="02020603050405020304" pitchFamily="18" charset="0"/>
              </a:rPr>
              <a:t>L’accertamento delle violazioni e l’esternalizzazione</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2585323"/>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L'attività di accertamento può essere condotta posizione per posizione, con specifica istruttoria e motivazione “su misura”, oppure in modo c.d. “massivo”, ossia mediante elaborazione multipla degli atti sulla base di preventivi incroci di banche dati ed attività di elaborazione di “liste” di posizioni rilevanti ai fini di indagine. </a:t>
            </a:r>
          </a:p>
          <a:p>
            <a:r>
              <a:rPr lang="it-IT" b="0" dirty="0">
                <a:latin typeface="Times New Roman" panose="02020603050405020304" pitchFamily="18" charset="0"/>
                <a:cs typeface="Times New Roman" panose="02020603050405020304" pitchFamily="18" charset="0"/>
              </a:rPr>
              <a:t>A questo fine occorre maggiormente un’idonea organizzazione, che può essere caratterizzata da una più o meno marcata esternalizzazione delle attività, mediante appalto di servizi, caso che comporta la necessità dell’Ente di  valorizzare professionalità interne per garantirsi la direzione ed il controllo del servizio reso in esecuzione del contratto d'appalto </a:t>
            </a:r>
          </a:p>
        </p:txBody>
      </p:sp>
    </p:spTree>
    <p:extLst>
      <p:ext uri="{BB962C8B-B14F-4D97-AF65-F5344CB8AC3E}">
        <p14:creationId xmlns:p14="http://schemas.microsoft.com/office/powerpoint/2010/main" val="4164152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L’art. 1 comma 179 della L. 296/2006 contiene disposizioni relative al potere di accertamento  tributario che, costituendo sostanzialmente espressione di generali principi di organizzazione, possono essere applicate anche ad altre materie nelle parti in cui prevedono che i comuni e le province, con provvedimento adottato dal dirigente dell'ufficio competente, possono conferire i poteri di accertamento, di contestazione immediata, nonché di redazione e di sottoscrizione del processo verbale di accertamento per le violazioni  che si verificano sul proprio territorio, a dipendenti dell'ente locale o dei soggetti affidatari. Analoga applicazione può trovare il rinvio alle disposizioni dell'articolo 68 primo comma L. 23 dicembre 1999 n. 488, relative all'efficacia del verbale di accertamento «il conferimento delle funzioni di prevenzione e accertamento delle violazioni … comprende i poteri di contestazione immediata nonché di redazione e sottoscrizione del verbale di accertamento con l'efficacia di cui agli articoli 2699 e 2700 del codice civile».</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Art. 2699 Cod. civ.: «L’atto pubblico è il documento redatto, con le richieste formalità, da un notaio o da un altro pubblico ufficiale autorizzato ad attribuirgli pubblica fede nel luogo dove l’atto è formato».</a:t>
            </a:r>
          </a:p>
          <a:p>
            <a:pPr marL="0" indent="0">
              <a:buNone/>
            </a:pPr>
            <a:r>
              <a:rPr lang="it-IT" sz="1600" dirty="0">
                <a:latin typeface="Times New Roman" panose="02020603050405020304" pitchFamily="18" charset="0"/>
                <a:cs typeface="Times New Roman" panose="02020603050405020304" pitchFamily="18" charset="0"/>
              </a:rPr>
              <a:t>Art. 2700 Cod. civ.: «L’atto pubblico fa piena prova, fino a querela di falso, della provenienza del documento dal pubblico ufficiale che lo ha formato, nonché delle dichiarazioni delle parti e degli altri fatti che il pubblico ufficiale attesta avvenuti in sua presenza o da lui compiuti».</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4050" y="260648"/>
            <a:ext cx="8256587" cy="666750"/>
          </a:xfrm>
        </p:spPr>
        <p:txBody>
          <a:bodyPr/>
          <a:lstStyle/>
          <a:p>
            <a:r>
              <a:rPr lang="it-IT" sz="2400" b="1" dirty="0">
                <a:latin typeface="Times New Roman" panose="02020603050405020304" pitchFamily="18" charset="0"/>
                <a:cs typeface="Times New Roman" panose="02020603050405020304" pitchFamily="18" charset="0"/>
              </a:rPr>
              <a:t>L’accertamento delle violazioni</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3083932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I successivi commi così dispongono:</a:t>
            </a:r>
          </a:p>
          <a:p>
            <a:pPr marL="0" indent="0">
              <a:buNone/>
            </a:pPr>
            <a:r>
              <a:rPr lang="it-IT" sz="2000" dirty="0">
                <a:latin typeface="Times New Roman" panose="02020603050405020304" pitchFamily="18" charset="0"/>
                <a:cs typeface="Times New Roman" panose="02020603050405020304" pitchFamily="18" charset="0"/>
              </a:rPr>
              <a:t>181: « Le funzioni di cui al comma 179 sono conferite ai dipendenti degli enti locali e dei soggetti affidatari che siano in possesso almeno di titolo di studio di scuola media superiore di secondo grado, previa frequenza di un apposito corso di preparazione e qualificazione, organizzato a cura dell'ente locale stesso, ed il superamento di un esame di idoneità.» </a:t>
            </a:r>
          </a:p>
          <a:p>
            <a:pPr marL="0" indent="0">
              <a:buNone/>
            </a:pPr>
            <a:r>
              <a:rPr lang="it-IT" sz="2000" dirty="0">
                <a:latin typeface="Times New Roman" panose="02020603050405020304" pitchFamily="18" charset="0"/>
                <a:cs typeface="Times New Roman" panose="02020603050405020304" pitchFamily="18" charset="0"/>
              </a:rPr>
              <a:t>182: «I soggetti prescelti non devono avere precedenti e pendenze penali in corso né essere sottoposti a misure di prevenzione disposte dall'autorità giudiziaria, ai sensi della legge 27 dicembre 1956, n. 1423, e successive modificazioni, o della legge 31 maggio 1965, n. 575, e successive modificazioni, salvi gli effetti della riabilitazione.» </a:t>
            </a:r>
          </a:p>
        </p:txBody>
      </p:sp>
      <p:sp>
        <p:nvSpPr>
          <p:cNvPr id="3" name="Titolo 2"/>
          <p:cNvSpPr>
            <a:spLocks noGrp="1"/>
          </p:cNvSpPr>
          <p:nvPr>
            <p:ph type="title"/>
          </p:nvPr>
        </p:nvSpPr>
        <p:spPr>
          <a:xfrm>
            <a:off x="443706" y="132418"/>
            <a:ext cx="8256587" cy="666750"/>
          </a:xfrm>
        </p:spPr>
        <p:txBody>
          <a:bodyPr/>
          <a:lstStyle/>
          <a:p>
            <a:r>
              <a:rPr lang="it-IT" sz="2400" b="1" dirty="0">
                <a:latin typeface="Times New Roman" panose="02020603050405020304" pitchFamily="18" charset="0"/>
                <a:cs typeface="Times New Roman" panose="02020603050405020304" pitchFamily="18" charset="0"/>
              </a:rPr>
              <a:t>I requisiti degli accertatori</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1564900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568" y="1027956"/>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Il regolamento per l’attività ispettiva può essere impostato secondo il seguente schema:</a:t>
            </a:r>
          </a:p>
          <a:p>
            <a:pPr>
              <a:buFontTx/>
              <a:buChar char="-"/>
            </a:pPr>
            <a:r>
              <a:rPr lang="it-IT" sz="2000" dirty="0">
                <a:latin typeface="Times New Roman" panose="02020603050405020304" pitchFamily="18" charset="0"/>
                <a:cs typeface="Times New Roman" panose="02020603050405020304" pitchFamily="18" charset="0"/>
              </a:rPr>
              <a:t> Art. 1: Definizioni</a:t>
            </a:r>
          </a:p>
          <a:p>
            <a:pPr>
              <a:buFontTx/>
              <a:buChar char="-"/>
            </a:pPr>
            <a:r>
              <a:rPr lang="it-IT" sz="2000" dirty="0">
                <a:latin typeface="Times New Roman" panose="02020603050405020304" pitchFamily="18" charset="0"/>
                <a:cs typeface="Times New Roman" panose="02020603050405020304" pitchFamily="18" charset="0"/>
              </a:rPr>
              <a:t>Art. 2: Oggetto</a:t>
            </a:r>
          </a:p>
          <a:p>
            <a:pPr>
              <a:buFontTx/>
              <a:buChar char="-"/>
            </a:pPr>
            <a:r>
              <a:rPr lang="it-IT" sz="2000" dirty="0">
                <a:latin typeface="Times New Roman" panose="02020603050405020304" pitchFamily="18" charset="0"/>
                <a:cs typeface="Times New Roman" panose="02020603050405020304" pitchFamily="18" charset="0"/>
              </a:rPr>
              <a:t>Art. 3: Direttiva annuale sullo svolgimento dell’attività ispettiva</a:t>
            </a:r>
          </a:p>
          <a:p>
            <a:pPr>
              <a:buFontTx/>
              <a:buChar char="-"/>
            </a:pPr>
            <a:r>
              <a:rPr lang="it-IT" sz="2000" dirty="0">
                <a:latin typeface="Times New Roman" panose="02020603050405020304" pitchFamily="18" charset="0"/>
                <a:cs typeface="Times New Roman" panose="02020603050405020304" pitchFamily="18" charset="0"/>
              </a:rPr>
              <a:t>Art. 4: Attività ispettiva ordinaria</a:t>
            </a:r>
          </a:p>
          <a:p>
            <a:pPr>
              <a:buFontTx/>
              <a:buChar char="-"/>
            </a:pPr>
            <a:r>
              <a:rPr lang="it-IT" sz="2000" dirty="0">
                <a:latin typeface="Times New Roman" panose="02020603050405020304" pitchFamily="18" charset="0"/>
                <a:cs typeface="Times New Roman" panose="02020603050405020304" pitchFamily="18" charset="0"/>
              </a:rPr>
              <a:t>Art. 5: Attività ispettiva straordinaria</a:t>
            </a:r>
          </a:p>
          <a:p>
            <a:pPr>
              <a:buFontTx/>
              <a:buChar char="-"/>
            </a:pPr>
            <a:r>
              <a:rPr lang="it-IT" sz="2000" dirty="0">
                <a:latin typeface="Times New Roman" panose="02020603050405020304" pitchFamily="18" charset="0"/>
                <a:cs typeface="Times New Roman" panose="02020603050405020304" pitchFamily="18" charset="0"/>
              </a:rPr>
              <a:t>Art. 6. Attività ispettiva su segnalazione</a:t>
            </a:r>
          </a:p>
          <a:p>
            <a:pPr>
              <a:buFontTx/>
              <a:buChar char="-"/>
            </a:pPr>
            <a:r>
              <a:rPr lang="it-IT" sz="2000" dirty="0">
                <a:latin typeface="Times New Roman" panose="02020603050405020304" pitchFamily="18" charset="0"/>
                <a:cs typeface="Times New Roman" panose="02020603050405020304" pitchFamily="18" charset="0"/>
              </a:rPr>
              <a:t>Art. 7: Modalità di presentazione delle segnalazioni</a:t>
            </a:r>
          </a:p>
          <a:p>
            <a:pPr>
              <a:buFontTx/>
              <a:buChar char="-"/>
            </a:pPr>
            <a:r>
              <a:rPr lang="it-IT" sz="2000" dirty="0">
                <a:latin typeface="Times New Roman" panose="02020603050405020304" pitchFamily="18" charset="0"/>
                <a:cs typeface="Times New Roman" panose="02020603050405020304" pitchFamily="18" charset="0"/>
              </a:rPr>
              <a:t>Art. 8: Segnalazioni anonime</a:t>
            </a:r>
          </a:p>
          <a:p>
            <a:pPr>
              <a:buFontTx/>
              <a:buChar char="-"/>
            </a:pPr>
            <a:r>
              <a:rPr lang="it-IT" sz="2000" dirty="0">
                <a:latin typeface="Times New Roman" panose="02020603050405020304" pitchFamily="18" charset="0"/>
                <a:cs typeface="Times New Roman" panose="02020603050405020304" pitchFamily="18" charset="0"/>
              </a:rPr>
              <a:t>Art. 9: Responsabile del procedimento</a:t>
            </a:r>
          </a:p>
          <a:p>
            <a:pPr>
              <a:buFontTx/>
              <a:buChar char="-"/>
            </a:pPr>
            <a:r>
              <a:rPr lang="it-IT" sz="2000" dirty="0">
                <a:latin typeface="Times New Roman" panose="02020603050405020304" pitchFamily="18" charset="0"/>
                <a:cs typeface="Times New Roman" panose="02020603050405020304" pitchFamily="18" charset="0"/>
              </a:rPr>
              <a:t>Art. 10: Nomina degli agenti accertatori</a:t>
            </a:r>
          </a:p>
          <a:p>
            <a:pPr>
              <a:buFontTx/>
              <a:buChar char="-"/>
            </a:pPr>
            <a:r>
              <a:rPr lang="it-IT" sz="2000" dirty="0">
                <a:latin typeface="Times New Roman" panose="02020603050405020304" pitchFamily="18" charset="0"/>
                <a:cs typeface="Times New Roman" panose="02020603050405020304" pitchFamily="18" charset="0"/>
              </a:rPr>
              <a:t>Art. 11: Fase preliminare all’ispezione</a:t>
            </a:r>
          </a:p>
          <a:p>
            <a:pPr>
              <a:buFontTx/>
              <a:buChar char="-"/>
            </a:pPr>
            <a:r>
              <a:rPr lang="it-IT" sz="2000" dirty="0">
                <a:latin typeface="Times New Roman" panose="02020603050405020304" pitchFamily="18" charset="0"/>
                <a:cs typeface="Times New Roman" panose="02020603050405020304" pitchFamily="18" charset="0"/>
              </a:rPr>
              <a:t> </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3706" y="132418"/>
            <a:ext cx="8256587" cy="666750"/>
          </a:xfrm>
        </p:spPr>
        <p:txBody>
          <a:bodyPr/>
          <a:lstStyle/>
          <a:p>
            <a:r>
              <a:rPr lang="it-IT" sz="2400" b="1" dirty="0">
                <a:latin typeface="Times New Roman" panose="02020603050405020304" pitchFamily="18" charset="0"/>
                <a:cs typeface="Times New Roman" panose="02020603050405020304" pitchFamily="18" charset="0"/>
              </a:rPr>
              <a:t>Il regolamento per l’attività ispettiva</a:t>
            </a:r>
          </a:p>
        </p:txBody>
      </p:sp>
    </p:spTree>
    <p:extLst>
      <p:ext uri="{BB962C8B-B14F-4D97-AF65-F5344CB8AC3E}">
        <p14:creationId xmlns:p14="http://schemas.microsoft.com/office/powerpoint/2010/main" val="2196647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6856" y="476672"/>
            <a:ext cx="8250288" cy="5594176"/>
          </a:xfrm>
        </p:spPr>
        <p:txBody>
          <a:bodyPr/>
          <a:lstStyle/>
          <a:p>
            <a:pPr>
              <a:buFontTx/>
              <a:buChar char="-"/>
            </a:pPr>
            <a:r>
              <a:rPr lang="it-IT" sz="2000" dirty="0">
                <a:latin typeface="Times New Roman" panose="02020603050405020304" pitchFamily="18" charset="0"/>
                <a:cs typeface="Times New Roman" panose="02020603050405020304" pitchFamily="18" charset="0"/>
              </a:rPr>
              <a:t>Art. 12: Poteri e doveri degli ispettori</a:t>
            </a:r>
          </a:p>
          <a:p>
            <a:pPr>
              <a:buFontTx/>
              <a:buChar char="-"/>
            </a:pPr>
            <a:r>
              <a:rPr lang="it-IT" sz="2000" dirty="0">
                <a:latin typeface="Times New Roman" panose="02020603050405020304" pitchFamily="18" charset="0"/>
                <a:cs typeface="Times New Roman" panose="02020603050405020304" pitchFamily="18" charset="0"/>
              </a:rPr>
              <a:t>Art. 13: Inizio dell’accertamento ispettivo</a:t>
            </a:r>
          </a:p>
          <a:p>
            <a:pPr>
              <a:buFontTx/>
              <a:buChar char="-"/>
            </a:pPr>
            <a:r>
              <a:rPr lang="it-IT" sz="2000" dirty="0">
                <a:latin typeface="Times New Roman" panose="02020603050405020304" pitchFamily="18" charset="0"/>
                <a:cs typeface="Times New Roman" panose="02020603050405020304" pitchFamily="18" charset="0"/>
              </a:rPr>
              <a:t>Art. 14: Documenti acquisibili</a:t>
            </a:r>
          </a:p>
          <a:p>
            <a:pPr>
              <a:buFontTx/>
              <a:buChar char="-"/>
            </a:pPr>
            <a:r>
              <a:rPr lang="it-IT" sz="2000" dirty="0">
                <a:latin typeface="Times New Roman" panose="02020603050405020304" pitchFamily="18" charset="0"/>
                <a:cs typeface="Times New Roman" panose="02020603050405020304" pitchFamily="18" charset="0"/>
              </a:rPr>
              <a:t>Art. 15: Prelievo ed analisi dei campioni</a:t>
            </a:r>
          </a:p>
          <a:p>
            <a:pPr>
              <a:buFontTx/>
              <a:buChar char="-"/>
            </a:pPr>
            <a:r>
              <a:rPr lang="it-IT" sz="2000" dirty="0">
                <a:latin typeface="Times New Roman" panose="02020603050405020304" pitchFamily="18" charset="0"/>
                <a:cs typeface="Times New Roman" panose="02020603050405020304" pitchFamily="18" charset="0"/>
              </a:rPr>
              <a:t>Art. 16: Sequestro di beni</a:t>
            </a:r>
          </a:p>
          <a:p>
            <a:pPr>
              <a:buFontTx/>
              <a:buChar char="-"/>
            </a:pPr>
            <a:r>
              <a:rPr lang="it-IT" sz="2000" dirty="0">
                <a:latin typeface="Times New Roman" panose="02020603050405020304" pitchFamily="18" charset="0"/>
                <a:cs typeface="Times New Roman" panose="02020603050405020304" pitchFamily="18" charset="0"/>
              </a:rPr>
              <a:t>Art. 17: Verbale ispettivo</a:t>
            </a:r>
          </a:p>
          <a:p>
            <a:pPr>
              <a:buFontTx/>
              <a:buChar char="-"/>
            </a:pPr>
            <a:r>
              <a:rPr lang="it-IT" sz="2000" dirty="0">
                <a:latin typeface="Times New Roman" panose="02020603050405020304" pitchFamily="18" charset="0"/>
                <a:cs typeface="Times New Roman" panose="02020603050405020304" pitchFamily="18" charset="0"/>
              </a:rPr>
              <a:t>Art. 18: Relazione ispettiva</a:t>
            </a:r>
          </a:p>
          <a:p>
            <a:pPr>
              <a:buFontTx/>
              <a:buChar char="-"/>
            </a:pPr>
            <a:r>
              <a:rPr lang="it-IT" sz="2000" dirty="0">
                <a:latin typeface="Times New Roman" panose="02020603050405020304" pitchFamily="18" charset="0"/>
                <a:cs typeface="Times New Roman" panose="02020603050405020304" pitchFamily="18" charset="0"/>
              </a:rPr>
              <a:t>Art. 19: Trasmissione del verbale o della relazione all’organo competente</a:t>
            </a:r>
          </a:p>
          <a:p>
            <a:pPr>
              <a:buFontTx/>
              <a:buChar char="-"/>
            </a:pPr>
            <a:r>
              <a:rPr lang="it-IT" sz="2000" dirty="0">
                <a:latin typeface="Times New Roman" panose="02020603050405020304" pitchFamily="18" charset="0"/>
                <a:cs typeface="Times New Roman" panose="02020603050405020304" pitchFamily="18" charset="0"/>
              </a:rPr>
              <a:t>Art. 20: Definizione e irrogazione della sanzione</a:t>
            </a:r>
          </a:p>
          <a:p>
            <a:pPr>
              <a:buFontTx/>
              <a:buChar char="-"/>
            </a:pPr>
            <a:r>
              <a:rPr lang="it-IT" sz="2000" dirty="0">
                <a:latin typeface="Times New Roman" panose="02020603050405020304" pitchFamily="18" charset="0"/>
                <a:cs typeface="Times New Roman" panose="02020603050405020304" pitchFamily="18" charset="0"/>
              </a:rPr>
              <a:t>Art. 21: Possibilità di controdedurre </a:t>
            </a:r>
          </a:p>
          <a:p>
            <a:pPr>
              <a:buFontTx/>
              <a:buChar char="-"/>
            </a:pPr>
            <a:r>
              <a:rPr lang="it-IT" sz="2000" dirty="0">
                <a:latin typeface="Times New Roman" panose="02020603050405020304" pitchFamily="18" charset="0"/>
                <a:cs typeface="Times New Roman" panose="02020603050405020304" pitchFamily="18" charset="0"/>
              </a:rPr>
              <a:t>Art. 22: Archiviazione o emissione di ordinanza-ingiunzione</a:t>
            </a:r>
          </a:p>
          <a:p>
            <a:pPr>
              <a:buFontTx/>
              <a:buChar char="-"/>
            </a:pPr>
            <a:r>
              <a:rPr lang="it-IT" sz="2000" dirty="0">
                <a:latin typeface="Times New Roman" panose="02020603050405020304" pitchFamily="18" charset="0"/>
                <a:cs typeface="Times New Roman" panose="02020603050405020304" pitchFamily="18" charset="0"/>
              </a:rPr>
              <a:t>Art. 23: Pagamento della sanzione in misure ridotta</a:t>
            </a:r>
          </a:p>
          <a:p>
            <a:pPr>
              <a:buFontTx/>
              <a:buChar char="-"/>
            </a:pPr>
            <a:r>
              <a:rPr lang="it-IT" sz="2000" dirty="0">
                <a:latin typeface="Times New Roman" panose="02020603050405020304" pitchFamily="18" charset="0"/>
                <a:cs typeface="Times New Roman" panose="02020603050405020304" pitchFamily="18" charset="0"/>
              </a:rPr>
              <a:t>Art. 24: Notificazione del provvedimento sanzionatorio</a:t>
            </a:r>
          </a:p>
          <a:p>
            <a:pPr>
              <a:buFontTx/>
              <a:buChar char="-"/>
            </a:pPr>
            <a:r>
              <a:rPr lang="it-IT" sz="2000" dirty="0">
                <a:latin typeface="Times New Roman" panose="02020603050405020304" pitchFamily="18" charset="0"/>
                <a:cs typeface="Times New Roman" panose="02020603050405020304" pitchFamily="18" charset="0"/>
              </a:rPr>
              <a:t>Art. 25: Attività a seguito di impugnazione del provvedimento</a:t>
            </a:r>
          </a:p>
          <a:p>
            <a:pPr>
              <a:buFontTx/>
              <a:buChar char="-"/>
            </a:pPr>
            <a:r>
              <a:rPr lang="it-IT" sz="2000" dirty="0">
                <a:latin typeface="Times New Roman" panose="02020603050405020304" pitchFamily="18" charset="0"/>
                <a:cs typeface="Times New Roman" panose="02020603050405020304" pitchFamily="18" charset="0"/>
              </a:rPr>
              <a:t>Art. 26: Vigilanza sul pagamento della sanzione</a:t>
            </a: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1336027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70840"/>
            <a:ext cx="8373616" cy="540000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 programmazione delle ispezioni deve avvenire tenendo conto della natura delle ispezioni:</a:t>
            </a:r>
          </a:p>
          <a:p>
            <a:pPr>
              <a:buFontTx/>
              <a:buChar char="-"/>
            </a:pPr>
            <a:r>
              <a:rPr lang="it-IT" sz="1800" dirty="0">
                <a:latin typeface="Times New Roman" panose="02020603050405020304" pitchFamily="18" charset="0"/>
                <a:cs typeface="Times New Roman" panose="02020603050405020304" pitchFamily="18" charset="0"/>
              </a:rPr>
              <a:t>ordinarie</a:t>
            </a:r>
          </a:p>
          <a:p>
            <a:pPr>
              <a:buFontTx/>
              <a:buChar char="-"/>
            </a:pPr>
            <a:r>
              <a:rPr lang="it-IT" sz="1800" dirty="0">
                <a:latin typeface="Times New Roman" panose="02020603050405020304" pitchFamily="18" charset="0"/>
                <a:cs typeface="Times New Roman" panose="02020603050405020304" pitchFamily="18" charset="0"/>
              </a:rPr>
              <a:t>straordinarie</a:t>
            </a:r>
          </a:p>
          <a:p>
            <a:pPr>
              <a:buFontTx/>
              <a:buChar char="-"/>
            </a:pPr>
            <a:r>
              <a:rPr lang="it-IT" sz="1800" dirty="0">
                <a:latin typeface="Times New Roman" panose="02020603050405020304" pitchFamily="18" charset="0"/>
                <a:cs typeface="Times New Roman" panose="02020603050405020304" pitchFamily="18" charset="0"/>
              </a:rPr>
              <a:t>su segnalazioni di privati</a:t>
            </a:r>
          </a:p>
          <a:p>
            <a:pPr marL="0" indent="0">
              <a:buNone/>
            </a:pPr>
            <a:r>
              <a:rPr lang="it-IT" sz="1800" dirty="0">
                <a:latin typeface="Times New Roman" panose="02020603050405020304" pitchFamily="18" charset="0"/>
                <a:cs typeface="Times New Roman" panose="02020603050405020304" pitchFamily="18" charset="0"/>
              </a:rPr>
              <a:t>sulla base di criteri generali in relazione ad un ordine di priorità, salve situazioni particolari da cui derivi la necessità, adeguatamente motivata, di ispezioni urgenti.</a:t>
            </a:r>
          </a:p>
          <a:p>
            <a:pPr marL="0" indent="0">
              <a:buNone/>
            </a:pPr>
            <a:r>
              <a:rPr lang="it-IT" sz="1800" dirty="0">
                <a:latin typeface="Times New Roman" panose="02020603050405020304" pitchFamily="18" charset="0"/>
                <a:cs typeface="Times New Roman" panose="02020603050405020304" pitchFamily="18" charset="0"/>
              </a:rPr>
              <a:t>Debbono essere definiti i requisiti per  l’ammissibilità di segnalazioni private (sottoscrizione e allegazione di documento d’identità, archiviazione di segnalazioni anonime, eventuali comunicazioni al segnalante etc.).</a:t>
            </a:r>
          </a:p>
          <a:p>
            <a:pPr marL="0" indent="0">
              <a:buNone/>
            </a:pPr>
            <a:r>
              <a:rPr lang="it-IT" sz="1800" dirty="0">
                <a:latin typeface="Times New Roman" panose="02020603050405020304" pitchFamily="18" charset="0"/>
                <a:cs typeface="Times New Roman" panose="02020603050405020304" pitchFamily="18" charset="0"/>
              </a:rPr>
              <a:t>Nella programmazione possono essere definiti l’oggetto ed i limiti dell’accertamento e la relativa tempistica.</a:t>
            </a:r>
          </a:p>
          <a:p>
            <a:pPr marL="0" indent="0">
              <a:buNone/>
            </a:pPr>
            <a:r>
              <a:rPr lang="it-IT" sz="1800" dirty="0">
                <a:latin typeface="Times New Roman" panose="02020603050405020304" pitchFamily="18" charset="0"/>
                <a:cs typeface="Times New Roman" panose="02020603050405020304" pitchFamily="18" charset="0"/>
              </a:rPr>
              <a:t>Gli atti relativi all’individuazione dei soggetti da sottoporre ad accertamento ispettivo debbono essere oggetto di particolari misure per assicurarne la riservatezza.</a:t>
            </a:r>
          </a:p>
        </p:txBody>
      </p:sp>
      <p:sp>
        <p:nvSpPr>
          <p:cNvPr id="3" name="Titolo 2"/>
          <p:cNvSpPr>
            <a:spLocks noGrp="1"/>
          </p:cNvSpPr>
          <p:nvPr>
            <p:ph type="title"/>
          </p:nvPr>
        </p:nvSpPr>
        <p:spPr>
          <a:xfrm>
            <a:off x="323528" y="4090"/>
            <a:ext cx="8256587" cy="666750"/>
          </a:xfrm>
        </p:spPr>
        <p:txBody>
          <a:bodyPr/>
          <a:lstStyle/>
          <a:p>
            <a:r>
              <a:rPr lang="it-IT" sz="2400" b="1" dirty="0">
                <a:latin typeface="Times New Roman" panose="02020603050405020304" pitchFamily="18" charset="0"/>
                <a:cs typeface="Times New Roman" panose="02020603050405020304" pitchFamily="18" charset="0"/>
              </a:rPr>
              <a:t>La programmazione delle ispezioni</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3343668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6856" y="1268760"/>
            <a:ext cx="8250288" cy="5162128"/>
          </a:xfrm>
        </p:spPr>
        <p:txBody>
          <a:bodyPr/>
          <a:lstStyle/>
          <a:p>
            <a:pPr marL="0" indent="0">
              <a:buNone/>
            </a:pPr>
            <a:r>
              <a:rPr lang="it-IT" sz="1800" dirty="0">
                <a:latin typeface="Times New Roman" panose="02020603050405020304" pitchFamily="18" charset="0"/>
                <a:cs typeface="Times New Roman" panose="02020603050405020304" pitchFamily="18" charset="0"/>
              </a:rPr>
              <a:t>La nomina del personale ispettivo deve essere effettuata con applicazione del principio di rotazione e prima della nomina il soggetto designato deve rilasciare dichiarazione di assenza di conflitti di interesse.</a:t>
            </a:r>
          </a:p>
          <a:p>
            <a:pPr marL="0" indent="0">
              <a:buNone/>
            </a:pPr>
            <a:r>
              <a:rPr lang="it-IT" sz="1800" dirty="0">
                <a:latin typeface="Times New Roman" panose="02020603050405020304" pitchFamily="18" charset="0"/>
                <a:cs typeface="Times New Roman" panose="02020603050405020304" pitchFamily="18" charset="0"/>
              </a:rPr>
              <a:t>La fase preliminare all’ispezione è preordinata a determinare, sulla base di indicazioni di carattere generale (protocolli operativi), informazioni da acquisire con particolare riferimento a quelli contenuti in banche dati anche di altre amministrazioni anche in ordine al responsabile legale della struttura da ispezionare, beni e strumenti dell’amministrazione da utilizzare (e correlata presa in carico temporanea), atti da compiere, documentazione da acquisire, tempi di intervento per rispettare il termine massimo dell’attività.</a:t>
            </a:r>
          </a:p>
          <a:p>
            <a:pPr marL="0" indent="0">
              <a:buNone/>
            </a:pPr>
            <a:r>
              <a:rPr lang="it-IT" sz="1800" dirty="0">
                <a:latin typeface="Times New Roman" panose="02020603050405020304" pitchFamily="18" charset="0"/>
                <a:cs typeface="Times New Roman" panose="02020603050405020304" pitchFamily="18" charset="0"/>
              </a:rPr>
              <a:t>Anche in questa fase deve essere assicurata la massima riservatezza delle informazioni acquisite e dei dati relativi alla visita ispettiva.</a:t>
            </a:r>
          </a:p>
          <a:p>
            <a:pPr marL="0" indent="0">
              <a:buNone/>
            </a:pPr>
            <a:endParaRPr lang="it-IT" sz="18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 </a:t>
            </a:r>
          </a:p>
          <a:p>
            <a:pPr marL="0" indent="0">
              <a:buNone/>
            </a:pPr>
            <a:r>
              <a:rPr lang="it-IT" sz="1600" dirty="0">
                <a:latin typeface="Times New Roman" panose="02020603050405020304" pitchFamily="18" charset="0"/>
                <a:cs typeface="Times New Roman" panose="02020603050405020304" pitchFamily="18" charset="0"/>
              </a:rPr>
              <a:t> </a:t>
            </a:r>
          </a:p>
          <a:p>
            <a:pPr marL="0" indent="0">
              <a:buNone/>
            </a:pPr>
            <a:r>
              <a:rPr lang="it-IT" sz="16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265014" y="260648"/>
            <a:ext cx="8613972" cy="670840"/>
          </a:xfrm>
        </p:spPr>
        <p:txBody>
          <a:bodyPr/>
          <a:lstStyle/>
          <a:p>
            <a:r>
              <a:rPr lang="it-IT" sz="2400" b="1" dirty="0">
                <a:latin typeface="Times New Roman" panose="02020603050405020304" pitchFamily="18" charset="0"/>
                <a:cs typeface="Times New Roman" panose="02020603050405020304" pitchFamily="18" charset="0"/>
              </a:rPr>
              <a:t>La nomina del personale ispettivo e la fase preliminare all’ispezione</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3625495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908720"/>
            <a:ext cx="8373616" cy="5400008"/>
          </a:xfrm>
        </p:spPr>
        <p:txBody>
          <a:bodyPr/>
          <a:lstStyle/>
          <a:p>
            <a:pPr marL="0" indent="0">
              <a:buNone/>
            </a:pPr>
            <a:r>
              <a:rPr lang="it-IT" sz="2000" dirty="0">
                <a:latin typeface="Times New Roman" panose="02020603050405020304" pitchFamily="18" charset="0"/>
                <a:cs typeface="Times New Roman" panose="02020603050405020304" pitchFamily="18" charset="0"/>
              </a:rPr>
              <a:t>Il personale ispettivo si deve astenere dal partecipare ad indagini ispettive e all’adozione di provvedimenti in tutte le ipotesi previste dall’art. 7 del DPR 63/2013, ed anche in quelle ulteriori eventualmente specificate nel Codice di comportamento della propria amministrazione.</a:t>
            </a:r>
          </a:p>
          <a:p>
            <a:pPr marL="0" indent="0">
              <a:buNone/>
            </a:pPr>
            <a:r>
              <a:rPr lang="it-IT" sz="2000" dirty="0">
                <a:latin typeface="Times New Roman" panose="02020603050405020304" pitchFamily="18" charset="0"/>
                <a:cs typeface="Times New Roman" panose="02020603050405020304" pitchFamily="18" charset="0"/>
              </a:rPr>
              <a:t>L’obbligo di astensione sussiste anche quando le condizioni previste dal citato art. 7 ricorrono in capo al professionista che assiste il soggetto ispezionato  ed emergano nel corso dell’accertamento.</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Art. 7 DPR 62/2013 (Obbligo di astensione): </a:t>
            </a:r>
          </a:p>
          <a:p>
            <a:pPr marL="0" indent="0">
              <a:buNone/>
            </a:pPr>
            <a:r>
              <a:rPr lang="it-IT" sz="1600" dirty="0">
                <a:latin typeface="Times New Roman" panose="02020603050405020304" pitchFamily="18" charset="0"/>
                <a:cs typeface="Times New Roman" panose="02020603050405020304" pitchFamily="18" charset="0"/>
              </a:rPr>
              <a:t>«Il dipendente si astiene dal partecipare all'adozione di decisioni o ad attività che possano coinvolgere interessi propri, 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Il dipendente si astiene in ogni altro caso in cui esistano gravi ragioni di convenienza. Sull'astensione decide il responsabile dell'ufficio di appartenenza».</a:t>
            </a:r>
          </a:p>
        </p:txBody>
      </p:sp>
      <p:sp>
        <p:nvSpPr>
          <p:cNvPr id="3" name="Titolo 2"/>
          <p:cNvSpPr>
            <a:spLocks noGrp="1"/>
          </p:cNvSpPr>
          <p:nvPr>
            <p:ph type="title"/>
          </p:nvPr>
        </p:nvSpPr>
        <p:spPr>
          <a:xfrm>
            <a:off x="323528" y="4090"/>
            <a:ext cx="8256587" cy="666750"/>
          </a:xfrm>
        </p:spPr>
        <p:txBody>
          <a:bodyPr/>
          <a:lstStyle/>
          <a:p>
            <a:r>
              <a:rPr lang="it-IT" sz="2400" b="1" dirty="0">
                <a:latin typeface="Times New Roman" panose="02020603050405020304" pitchFamily="18" charset="0"/>
                <a:cs typeface="Times New Roman" panose="02020603050405020304" pitchFamily="18" charset="0"/>
              </a:rPr>
              <a:t>Il personale ispettivo</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3311817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8822" y="970188"/>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L’accesso ispettivo deve avvenire nel rispetto di regole che al tempo stesso garantiscono la correttezza dell’operato del funzionario e costituiscono misure di contrasto a possibili anomalie di comportamento sue e del soggetto nei cui confronti si esegue l’ispezione.</a:t>
            </a:r>
          </a:p>
          <a:p>
            <a:pPr>
              <a:buFontTx/>
              <a:buChar char="-"/>
            </a:pPr>
            <a:r>
              <a:rPr lang="it-IT" sz="2000" dirty="0">
                <a:latin typeface="Times New Roman" panose="02020603050405020304" pitchFamily="18" charset="0"/>
                <a:cs typeface="Times New Roman" panose="02020603050405020304" pitchFamily="18" charset="0"/>
              </a:rPr>
              <a:t>Il personale ispettivo deve qualificarsi ed esibire la tessera di riconoscimento; in mancanza di questa l’accesso non può aver luogo</a:t>
            </a:r>
          </a:p>
          <a:p>
            <a:pPr>
              <a:buFontTx/>
              <a:buChar char="-"/>
            </a:pPr>
            <a:r>
              <a:rPr lang="it-IT" sz="2000" dirty="0">
                <a:latin typeface="Times New Roman" panose="02020603050405020304" pitchFamily="18" charset="0"/>
                <a:cs typeface="Times New Roman" panose="02020603050405020304" pitchFamily="18" charset="0"/>
              </a:rPr>
              <a:t>I rapporti tra personale ispettivo e soggetti ispezionati sono improntati ai principi di collaborazione e di rispetto</a:t>
            </a:r>
          </a:p>
          <a:p>
            <a:pPr>
              <a:buFontTx/>
              <a:buChar char="-"/>
            </a:pPr>
            <a:r>
              <a:rPr lang="it-IT" sz="2000" dirty="0">
                <a:latin typeface="Times New Roman" panose="02020603050405020304" pitchFamily="18" charset="0"/>
                <a:cs typeface="Times New Roman" panose="02020603050405020304" pitchFamily="18" charset="0"/>
              </a:rPr>
              <a:t>L’accesso deve essere condotto in  modo da arrecare la minore turbativa possibile allo svolgimento delle attività dei soggetti ispezionati</a:t>
            </a:r>
          </a:p>
          <a:p>
            <a:pPr>
              <a:buFontTx/>
              <a:buChar char="-"/>
            </a:pPr>
            <a:r>
              <a:rPr lang="it-IT" sz="2000" dirty="0">
                <a:latin typeface="Times New Roman" panose="02020603050405020304" pitchFamily="18" charset="0"/>
                <a:cs typeface="Times New Roman" panose="02020603050405020304" pitchFamily="18" charset="0"/>
              </a:rPr>
              <a:t>Il personale ispettivo se necessario informa il soggetto sottoposto ad ispezione dei poteri conferitigli e del potere di sanzionare eventuali comportamenti omissivi o commissivi diretti ad impedire l’ispezione </a:t>
            </a:r>
          </a:p>
          <a:p>
            <a:pPr>
              <a:buFontTx/>
              <a:buChar char="-"/>
            </a:pPr>
            <a:r>
              <a:rPr lang="it-IT" sz="2000" dirty="0">
                <a:latin typeface="Times New Roman" panose="02020603050405020304" pitchFamily="18" charset="0"/>
                <a:cs typeface="Times New Roman" panose="02020603050405020304" pitchFamily="18" charset="0"/>
              </a:rPr>
              <a:t>Il soggetto ispezionato o il responsabile della struttura ispezionata deve assistere alle operazioni</a:t>
            </a:r>
          </a:p>
        </p:txBody>
      </p:sp>
      <p:sp>
        <p:nvSpPr>
          <p:cNvPr id="3" name="Titolo 2"/>
          <p:cNvSpPr>
            <a:spLocks noGrp="1"/>
          </p:cNvSpPr>
          <p:nvPr>
            <p:ph type="title"/>
          </p:nvPr>
        </p:nvSpPr>
        <p:spPr>
          <a:xfrm>
            <a:off x="454050" y="118772"/>
            <a:ext cx="8256587" cy="666750"/>
          </a:xfrm>
        </p:spPr>
        <p:txBody>
          <a:bodyPr/>
          <a:lstStyle/>
          <a:p>
            <a:r>
              <a:rPr lang="it-IT" sz="2400" b="1" dirty="0">
                <a:latin typeface="Times New Roman" panose="02020603050405020304" pitchFamily="18" charset="0"/>
                <a:cs typeface="Times New Roman" panose="02020603050405020304" pitchFamily="18" charset="0"/>
              </a:rPr>
              <a:t>Le regole dell’accesso ispettivo </a:t>
            </a:r>
          </a:p>
        </p:txBody>
      </p:sp>
      <p:sp>
        <p:nvSpPr>
          <p:cNvPr id="4" name="Rettangolo 3">
            <a:extLst>
              <a:ext uri="{FF2B5EF4-FFF2-40B4-BE49-F238E27FC236}">
                <a16:creationId xmlns:a16="http://schemas.microsoft.com/office/drawing/2014/main" id="{07EB126C-1786-412B-AF50-3A1D534BCE58}"/>
              </a:ext>
            </a:extLst>
          </p:cNvPr>
          <p:cNvSpPr/>
          <p:nvPr/>
        </p:nvSpPr>
        <p:spPr>
          <a:xfrm>
            <a:off x="385192" y="600856"/>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1682607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L’attività sanzionatoria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944872"/>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L’accesso ispettivo consiste, di regola, nell’identificazione delle persone presenti, nell’acquisizione delle dichiarazioni, nell’esame della documentazione esibita, nella descrizione dello stato dei luoghi e delle condizioni di lavoro.</a:t>
            </a:r>
          </a:p>
          <a:p>
            <a:pPr marL="0" indent="0">
              <a:buNone/>
            </a:pPr>
            <a:r>
              <a:rPr lang="it-IT" sz="1600" dirty="0">
                <a:latin typeface="Times New Roman" panose="02020603050405020304" pitchFamily="18" charset="0"/>
                <a:cs typeface="Times New Roman" panose="02020603050405020304" pitchFamily="18" charset="0"/>
              </a:rPr>
              <a:t>Gli accertamenti debbono concludersi nei tempi strettamente necessari, tenendo conto della loro complessità e delle dimensioni della struttura.</a:t>
            </a:r>
          </a:p>
          <a:p>
            <a:pPr marL="0" indent="0">
              <a:buNone/>
            </a:pPr>
            <a:r>
              <a:rPr lang="it-IT" sz="1600" dirty="0">
                <a:latin typeface="Times New Roman" panose="02020603050405020304" pitchFamily="18" charset="0"/>
                <a:cs typeface="Times New Roman" panose="02020603050405020304" pitchFamily="18" charset="0"/>
              </a:rPr>
              <a:t>Il personale ispettivo fornisce al soggetto ispezionato chiarimenti e indicazioni operative sulla corretta applicazione della normativa di settore, rispondendo nel modo più completo, chiaro ed accurato, alle richieste di informazioni che gli vengono poste, attenendosi alle posizioni ufficiali espressi dall’Amministrazione.</a:t>
            </a:r>
          </a:p>
          <a:p>
            <a:pPr marL="0" indent="0">
              <a:buNone/>
            </a:pPr>
            <a:r>
              <a:rPr lang="it-IT" sz="1600" dirty="0">
                <a:latin typeface="Times New Roman" panose="02020603050405020304" pitchFamily="18" charset="0"/>
                <a:cs typeface="Times New Roman" panose="02020603050405020304" pitchFamily="18" charset="0"/>
              </a:rPr>
              <a:t>L’esame della documentazione deve avvenire presso la sede del soggetto ispezionato o nell’ufficio di appartenenza del personale ispettivo (o, se del caso, presso lo studio del professionista abilitato).</a:t>
            </a:r>
          </a:p>
          <a:p>
            <a:pPr marL="0" indent="0">
              <a:buNone/>
            </a:pPr>
            <a:r>
              <a:rPr lang="it-IT" sz="1600" dirty="0">
                <a:latin typeface="Times New Roman" panose="02020603050405020304" pitchFamily="18" charset="0"/>
                <a:cs typeface="Times New Roman" panose="02020603050405020304" pitchFamily="18" charset="0"/>
              </a:rPr>
              <a:t>Deve essere acquisita esclusivamente la documentazione utile a dimostrare le violazioni accertate e per l’eventuale contenzioso amministrativo e/o giudiziario.</a:t>
            </a:r>
          </a:p>
          <a:p>
            <a:pPr marL="0" indent="0">
              <a:buNone/>
            </a:pPr>
            <a:r>
              <a:rPr lang="it-IT" sz="1600" dirty="0">
                <a:latin typeface="Times New Roman" panose="02020603050405020304" pitchFamily="18" charset="0"/>
                <a:cs typeface="Times New Roman" panose="02020603050405020304" pitchFamily="18" charset="0"/>
              </a:rPr>
              <a:t>Il personale ispettivo non utilizza a fini privati le informazioni di cui dispone per ragioni d’ufficio, comprese quelle fornite dalle banche dati cui è autorizzato ad accedere.</a:t>
            </a:r>
          </a:p>
          <a:p>
            <a:pPr marL="0" indent="0">
              <a:buNone/>
            </a:pPr>
            <a:r>
              <a:rPr lang="it-IT" sz="1600" dirty="0">
                <a:latin typeface="Times New Roman" panose="02020603050405020304" pitchFamily="18" charset="0"/>
                <a:cs typeface="Times New Roman" panose="02020603050405020304" pitchFamily="18" charset="0"/>
              </a:rPr>
              <a:t>Nel corso dell’ispezione e nelle fasi successive il personale ispettivo garantisce la segretezza delle ragioni che hanno dato origine all’accertamento, nei limiti indicati dall’Amministrazione.</a:t>
            </a:r>
          </a:p>
        </p:txBody>
      </p:sp>
      <p:sp>
        <p:nvSpPr>
          <p:cNvPr id="3" name="Titolo 2"/>
          <p:cNvSpPr>
            <a:spLocks noGrp="1"/>
          </p:cNvSpPr>
          <p:nvPr>
            <p:ph type="title"/>
          </p:nvPr>
        </p:nvSpPr>
        <p:spPr>
          <a:xfrm>
            <a:off x="755576" y="79995"/>
            <a:ext cx="8256587" cy="666750"/>
          </a:xfrm>
        </p:spPr>
        <p:txBody>
          <a:bodyPr/>
          <a:lstStyle/>
          <a:p>
            <a:r>
              <a:rPr lang="it-IT" sz="2400" b="1" dirty="0">
                <a:latin typeface="Times New Roman" panose="02020603050405020304" pitchFamily="18" charset="0"/>
                <a:cs typeface="Times New Roman" panose="02020603050405020304" pitchFamily="18" charset="0"/>
              </a:rPr>
              <a:t>Le regole dell’accesso ispettivo </a:t>
            </a:r>
          </a:p>
        </p:txBody>
      </p:sp>
      <p:sp>
        <p:nvSpPr>
          <p:cNvPr id="4" name="Rettangolo 3">
            <a:extLst>
              <a:ext uri="{FF2B5EF4-FFF2-40B4-BE49-F238E27FC236}">
                <a16:creationId xmlns:a16="http://schemas.microsoft.com/office/drawing/2014/main" id="{07EB126C-1786-412B-AF50-3A1D534BCE58}"/>
              </a:ext>
            </a:extLst>
          </p:cNvPr>
          <p:cNvSpPr/>
          <p:nvPr/>
        </p:nvSpPr>
        <p:spPr>
          <a:xfrm>
            <a:off x="0" y="760206"/>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1659764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90872" y="1244991"/>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In sede di acquisizione delle dichiarazioni, le domande debbono essere rivolte in modo chiaro e comprensibile e le dichiarazioni sono riportate in modo chiaro e leggibile nel verbale, di cui deve essere data lettura al dichiarante affinché ne confermi il contenuto ovvero rilevi eventuali correzioni da apportare e quindi lo sottoscriva.</a:t>
            </a:r>
          </a:p>
          <a:p>
            <a:pPr marL="0" indent="0">
              <a:buNone/>
            </a:pPr>
            <a:r>
              <a:rPr lang="it-IT" sz="2000" dirty="0">
                <a:latin typeface="Times New Roman" panose="02020603050405020304" pitchFamily="18" charset="0"/>
                <a:cs typeface="Times New Roman" panose="02020603050405020304" pitchFamily="18" charset="0"/>
              </a:rPr>
              <a:t>Nel verbale debbono essere anche riportati eventuali rifiuti a fornire informazioni o a sottoscrivere dichiarazioni.</a:t>
            </a:r>
          </a:p>
          <a:p>
            <a:pPr marL="0" indent="0">
              <a:buNone/>
            </a:pPr>
            <a:r>
              <a:rPr lang="it-IT" sz="2000" dirty="0">
                <a:latin typeface="Times New Roman" panose="02020603050405020304" pitchFamily="18" charset="0"/>
                <a:cs typeface="Times New Roman" panose="02020603050405020304" pitchFamily="18" charset="0"/>
              </a:rPr>
              <a:t>Il rilascio di copia del verbale deve essere previsto dall’Amministrazione, che può eventualmente rilasciarlo in un secondo momento.</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dichiarazioni in sede di accesso ispettivo </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2736315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6856" y="1143000"/>
            <a:ext cx="8466312" cy="4818359"/>
          </a:xfrm>
        </p:spPr>
        <p:txBody>
          <a:bodyPr/>
          <a:lstStyle/>
          <a:p>
            <a:pPr marL="0" indent="0">
              <a:buNone/>
            </a:pPr>
            <a:r>
              <a:rPr lang="it-IT" sz="2000" dirty="0">
                <a:latin typeface="Times New Roman" panose="02020603050405020304" pitchFamily="18" charset="0"/>
                <a:cs typeface="Times New Roman" panose="02020603050405020304" pitchFamily="18" charset="0"/>
              </a:rPr>
              <a:t>Il verbale deve descrivere l’ispezione in ogni suo aspetto e contenere ogni elemento utile a garantire una cognizione precisa e circostanziata del fatto e ad assicurare il diritto di difesa del presunto trasgressore.</a:t>
            </a:r>
          </a:p>
          <a:p>
            <a:pPr marL="0" indent="0">
              <a:buNone/>
            </a:pPr>
            <a:r>
              <a:rPr lang="it-IT" sz="2000" dirty="0">
                <a:latin typeface="Times New Roman" panose="02020603050405020304" pitchFamily="18" charset="0"/>
                <a:cs typeface="Times New Roman" panose="02020603050405020304" pitchFamily="18" charset="0"/>
              </a:rPr>
              <a:t>Il verbale fa fede fino a querela di falso delle dichiarazioni delle parti e degli altri fatti che il pubblico ufficiale attesta avvenuti in sua presenza o da lui compiuti (art. 2700 Cod. civ.), per cui il dichiarante deve essere avvertito delle conseguenze negative di dichiarazioni non veritiere.</a:t>
            </a:r>
          </a:p>
          <a:p>
            <a:pPr marL="0" indent="0">
              <a:buNone/>
            </a:pPr>
            <a:r>
              <a:rPr lang="it-IT" sz="2000" dirty="0">
                <a:latin typeface="Times New Roman" panose="02020603050405020304" pitchFamily="18" charset="0"/>
                <a:cs typeface="Times New Roman" panose="02020603050405020304" pitchFamily="18" charset="0"/>
              </a:rPr>
              <a:t>In ogni caso le conclusioni debbono essere adeguatamente motivate anche per evitare contenzioso amministrativo  o giudiziario.</a:t>
            </a:r>
          </a:p>
          <a:p>
            <a:pPr marL="0" indent="0">
              <a:buNone/>
            </a:pPr>
            <a:r>
              <a:rPr lang="it-IT" sz="2000" dirty="0">
                <a:latin typeface="Times New Roman" panose="02020603050405020304" pitchFamily="18" charset="0"/>
                <a:cs typeface="Times New Roman" panose="02020603050405020304" pitchFamily="18" charset="0"/>
              </a:rPr>
              <a:t>Del verbale di ispezione deve essere data lettura al soggetto ispezionato, che ha diritto di riceverne copia.</a:t>
            </a:r>
          </a:p>
          <a:p>
            <a:pPr marL="0" indent="0">
              <a:buNone/>
            </a:pPr>
            <a:r>
              <a:rPr lang="it-IT" sz="2000" dirty="0">
                <a:latin typeface="Times New Roman" panose="02020603050405020304" pitchFamily="18" charset="0"/>
                <a:cs typeface="Times New Roman" panose="02020603050405020304" pitchFamily="18" charset="0"/>
              </a:rPr>
              <a:t>Nel caso in cui il provvedimento sanzionatorio rientri nella competenza di un’amministrazione diversa da quella di appartenenza del personale ispettivo, il verbale deve essere trasmesso tempestivamente a quest’ultima, allegando la documentazione probatoria acquisita, perché lo trasmetta alla prima.</a:t>
            </a:r>
          </a:p>
        </p:txBody>
      </p:sp>
      <p:sp>
        <p:nvSpPr>
          <p:cNvPr id="3" name="Titolo 2"/>
          <p:cNvSpPr>
            <a:spLocks noGrp="1"/>
          </p:cNvSpPr>
          <p:nvPr>
            <p:ph type="title"/>
          </p:nvPr>
        </p:nvSpPr>
        <p:spPr>
          <a:xfrm>
            <a:off x="446856" y="229891"/>
            <a:ext cx="8256587" cy="666750"/>
          </a:xfrm>
        </p:spPr>
        <p:txBody>
          <a:bodyPr/>
          <a:lstStyle/>
          <a:p>
            <a:r>
              <a:rPr lang="it-IT" sz="2400" b="1" dirty="0">
                <a:latin typeface="Times New Roman" panose="02020603050405020304" pitchFamily="18" charset="0"/>
                <a:cs typeface="Times New Roman" panose="02020603050405020304" pitchFamily="18" charset="0"/>
              </a:rPr>
              <a:t>Il contenuto del verbale</a:t>
            </a:r>
          </a:p>
        </p:txBody>
      </p:sp>
      <p:sp>
        <p:nvSpPr>
          <p:cNvPr id="4" name="Rettangolo 3">
            <a:extLst>
              <a:ext uri="{FF2B5EF4-FFF2-40B4-BE49-F238E27FC236}">
                <a16:creationId xmlns:a16="http://schemas.microsoft.com/office/drawing/2014/main" id="{07EB126C-1786-412B-AF50-3A1D534BCE58}"/>
              </a:ext>
            </a:extLst>
          </p:cNvPr>
          <p:cNvSpPr/>
          <p:nvPr/>
        </p:nvSpPr>
        <p:spPr>
          <a:xfrm>
            <a:off x="323528" y="1268760"/>
            <a:ext cx="8373616" cy="369332"/>
          </a:xfrm>
          <a:prstGeom prst="rect">
            <a:avLst/>
          </a:prstGeom>
        </p:spPr>
        <p:txBody>
          <a:bodyPr wrap="square">
            <a:spAutoFit/>
          </a:bodyPr>
          <a:lstStyle/>
          <a:p>
            <a:r>
              <a:rPr lang="it-IT" dirty="0"/>
              <a:t> </a:t>
            </a:r>
          </a:p>
        </p:txBody>
      </p:sp>
    </p:spTree>
    <p:extLst>
      <p:ext uri="{BB962C8B-B14F-4D97-AF65-F5344CB8AC3E}">
        <p14:creationId xmlns:p14="http://schemas.microsoft.com/office/powerpoint/2010/main" val="5884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88261" y="265438"/>
            <a:ext cx="8256587" cy="666750"/>
          </a:xfrm>
        </p:spPr>
        <p:txBody>
          <a:bodyPr/>
          <a:lstStyle/>
          <a:p>
            <a:r>
              <a:rPr lang="it-IT" sz="2400" b="1" dirty="0">
                <a:latin typeface="Times New Roman" panose="02020603050405020304" pitchFamily="18" charset="0"/>
                <a:cs typeface="Times New Roman" panose="02020603050405020304" pitchFamily="18" charset="0"/>
              </a:rPr>
              <a:t>La motivazione del provvedimento di accertamento della violazione </a:t>
            </a:r>
          </a:p>
        </p:txBody>
      </p:sp>
      <p:sp>
        <p:nvSpPr>
          <p:cNvPr id="4" name="Rettangolo 3">
            <a:extLst>
              <a:ext uri="{FF2B5EF4-FFF2-40B4-BE49-F238E27FC236}">
                <a16:creationId xmlns:a16="http://schemas.microsoft.com/office/drawing/2014/main" id="{B1AF0E33-3C72-4B0E-814A-CA9FCEA8ABC4}"/>
              </a:ext>
            </a:extLst>
          </p:cNvPr>
          <p:cNvSpPr/>
          <p:nvPr/>
        </p:nvSpPr>
        <p:spPr>
          <a:xfrm>
            <a:off x="419869" y="932188"/>
            <a:ext cx="8208912" cy="5632311"/>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I provvedimenti sanzionatori debbono essere motivati in relazione ai presupposti di fatto ed alle ragioni giuridiche che li hanno determinati; se la motivazione fa riferimento ad un altro atto non conosciuto né ricevuto dal destinatario, questo deve essere allegato all'atto che lo richiama, salvo che quest'ultimo non ne riproduca il contenuto essenziale. </a:t>
            </a:r>
          </a:p>
          <a:p>
            <a:r>
              <a:rPr lang="it-IT" b="0" dirty="0">
                <a:latin typeface="Times New Roman" panose="02020603050405020304" pitchFamily="18" charset="0"/>
                <a:cs typeface="Times New Roman" panose="02020603050405020304" pitchFamily="18" charset="0"/>
              </a:rPr>
              <a:t>La motivazione non va valutata in senso meramente formale, bensì deve essere finalizzata alla comprensione della ratio del provvedimento, al fine di garantire il diritto di difesa, delimitando l'ambito delle ragioni deducibili dall'ufficio nella successiva fase processuale contenziosa. </a:t>
            </a:r>
          </a:p>
          <a:p>
            <a:r>
              <a:rPr lang="it-IT" b="0" dirty="0">
                <a:latin typeface="Times New Roman" panose="02020603050405020304" pitchFamily="18" charset="0"/>
                <a:cs typeface="Times New Roman" panose="02020603050405020304" pitchFamily="18" charset="0"/>
              </a:rPr>
              <a:t>Occorre al riguardo tener ben distinti la “motivazione” (dell’atto) dalla “prova” (diretta o indiretta) del fatto sanzionato.</a:t>
            </a:r>
          </a:p>
          <a:p>
            <a:r>
              <a:rPr lang="it-IT" b="0" dirty="0">
                <a:latin typeface="Times New Roman" panose="02020603050405020304" pitchFamily="18" charset="0"/>
                <a:cs typeface="Times New Roman" panose="02020603050405020304" pitchFamily="18" charset="0"/>
              </a:rPr>
              <a:t>I provvedimenti debbono contenere anche l'indicazione dell'ufficio presso il quale è possibile ottenere informazioni complete in merito all'atto notificato, del responsabile del procedimento, dell'organo o dell'autorità amministrativa presso i quali è possibile promuovere un riesame anche nel merito dell'atto in sede di autotutela, delle modalità, del termine e dell'organo giurisdizionale cui è possibile ricorrere, nonché il termine entro cui effettuare il pagamento della sanzione. </a:t>
            </a:r>
          </a:p>
          <a:p>
            <a:r>
              <a:rPr lang="it-IT" b="0" dirty="0">
                <a:latin typeface="Times New Roman" panose="02020603050405020304" pitchFamily="18" charset="0"/>
                <a:cs typeface="Times New Roman" panose="02020603050405020304" pitchFamily="18" charset="0"/>
              </a:rPr>
              <a:t>I provvedimenti sono sottoscritti dal funzionario designato.</a:t>
            </a:r>
          </a:p>
          <a:p>
            <a:r>
              <a:rPr lang="it-IT" dirty="0"/>
              <a:t> </a:t>
            </a:r>
          </a:p>
          <a:p>
            <a:endParaRPr lang="it-IT" dirty="0"/>
          </a:p>
        </p:txBody>
      </p:sp>
    </p:spTree>
    <p:extLst>
      <p:ext uri="{BB962C8B-B14F-4D97-AF65-F5344CB8AC3E}">
        <p14:creationId xmlns:p14="http://schemas.microsoft.com/office/powerpoint/2010/main" val="3037535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misura della sanzione</a:t>
            </a:r>
          </a:p>
        </p:txBody>
      </p:sp>
      <p:sp>
        <p:nvSpPr>
          <p:cNvPr id="4" name="Rettangolo 3">
            <a:extLst>
              <a:ext uri="{FF2B5EF4-FFF2-40B4-BE49-F238E27FC236}">
                <a16:creationId xmlns:a16="http://schemas.microsoft.com/office/drawing/2014/main" id="{4B5EFDE7-8BDF-4088-B7DC-2B30E867ABB2}"/>
              </a:ext>
            </a:extLst>
          </p:cNvPr>
          <p:cNvSpPr/>
          <p:nvPr/>
        </p:nvSpPr>
        <p:spPr>
          <a:xfrm>
            <a:off x="446855" y="1412776"/>
            <a:ext cx="8266931" cy="3108543"/>
          </a:xfrm>
          <a:prstGeom prst="rect">
            <a:avLst/>
          </a:prstGeom>
        </p:spPr>
        <p:txBody>
          <a:bodyPr wrap="square">
            <a:spAutoFit/>
          </a:bodyPr>
          <a:lstStyle/>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r>
              <a:rPr lang="it-IT" sz="2000" b="0" dirty="0">
                <a:latin typeface="Times New Roman" panose="02020603050405020304" pitchFamily="18" charset="0"/>
                <a:cs typeface="Times New Roman" panose="02020603050405020304" pitchFamily="18" charset="0"/>
              </a:rPr>
              <a:t>Le sanzioni si riducono o si disapplicano in presenza delle condizioni tassativamente previste in atti a contenuto generale, ma non possono essere oggetto di «trattativa» perché indisponibili. </a:t>
            </a:r>
          </a:p>
          <a:p>
            <a:r>
              <a:rPr lang="it-IT" sz="2000" b="0" dirty="0">
                <a:latin typeface="Times New Roman" panose="02020603050405020304" pitchFamily="18" charset="0"/>
                <a:cs typeface="Times New Roman" panose="02020603050405020304" pitchFamily="18" charset="0"/>
              </a:rPr>
              <a:t>La loro applicazione è obbligatoria in presenza della violazione della norma e la loro quantificazione deve rispondere ai criteri predefiniti negli atti a contenuto generale.</a:t>
            </a:r>
          </a:p>
          <a:p>
            <a:r>
              <a:rPr lang="it-IT" sz="2000" b="0" dirty="0">
                <a:latin typeface="Times New Roman" panose="02020603050405020304" pitchFamily="18" charset="0"/>
                <a:cs typeface="Times New Roman" panose="02020603050405020304" pitchFamily="18" charset="0"/>
              </a:rPr>
              <a:t>Nel caso in cui sia previsto un minimo e un massimo la misura applicata deve essere motivata, tenendo conto degli elementi soggettivi ed oggettivi.</a:t>
            </a:r>
          </a:p>
        </p:txBody>
      </p:sp>
    </p:spTree>
    <p:extLst>
      <p:ext uri="{BB962C8B-B14F-4D97-AF65-F5344CB8AC3E}">
        <p14:creationId xmlns:p14="http://schemas.microsoft.com/office/powerpoint/2010/main" val="2933865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Nel caso in cui la competenza all’irrogazione della sanzione spetti ad altra amministrazione, il verbale deve essere trasmesso tempestivamente a quest’ultima.</a:t>
            </a:r>
          </a:p>
          <a:p>
            <a:pPr marL="0" indent="0">
              <a:buNone/>
            </a:pPr>
            <a:r>
              <a:rPr lang="it-IT" sz="1800" dirty="0">
                <a:latin typeface="Times New Roman" panose="02020603050405020304" pitchFamily="18" charset="0"/>
                <a:cs typeface="Times New Roman" panose="02020603050405020304" pitchFamily="18" charset="0"/>
              </a:rPr>
              <a:t>In questa fase è necessaria:</a:t>
            </a:r>
          </a:p>
          <a:p>
            <a:pPr>
              <a:buFontTx/>
              <a:buChar char="-"/>
            </a:pPr>
            <a:r>
              <a:rPr lang="it-IT" sz="1800" dirty="0">
                <a:latin typeface="Times New Roman" panose="02020603050405020304" pitchFamily="18" charset="0"/>
                <a:cs typeface="Times New Roman" panose="02020603050405020304" pitchFamily="18" charset="0"/>
              </a:rPr>
              <a:t>l’esatta individuazione dell’organo cui trasmettere il verbale e la documentazione correlata</a:t>
            </a:r>
          </a:p>
          <a:p>
            <a:pPr>
              <a:buFontTx/>
              <a:buChar char="-"/>
            </a:pPr>
            <a:r>
              <a:rPr lang="it-IT" sz="1800" dirty="0">
                <a:latin typeface="Times New Roman" panose="02020603050405020304" pitchFamily="18" charset="0"/>
                <a:cs typeface="Times New Roman" panose="02020603050405020304" pitchFamily="18" charset="0"/>
              </a:rPr>
              <a:t>l’utilizzazione di sistemi di tracciabilità della trasmissione</a:t>
            </a:r>
          </a:p>
          <a:p>
            <a:pPr>
              <a:buFontTx/>
              <a:buChar char="-"/>
            </a:pPr>
            <a:r>
              <a:rPr lang="it-IT" sz="1800" dirty="0">
                <a:latin typeface="Times New Roman" panose="02020603050405020304" pitchFamily="18" charset="0"/>
                <a:cs typeface="Times New Roman" panose="02020603050405020304" pitchFamily="18" charset="0"/>
              </a:rPr>
              <a:t>la verifica dell’avvenuta ricezione con documento da conservare agli atti.</a:t>
            </a:r>
          </a:p>
          <a:p>
            <a:pPr marL="0" indent="0">
              <a:buNone/>
            </a:pPr>
            <a:r>
              <a:rPr lang="it-IT" sz="1800" dirty="0">
                <a:latin typeface="Times New Roman" panose="02020603050405020304" pitchFamily="18" charset="0"/>
                <a:cs typeface="Times New Roman" panose="02020603050405020304" pitchFamily="18" charset="0"/>
              </a:rPr>
              <a:t>Nei rapporti tra amministrazione di appartenenza dell’organo accertatore e amministrazione competente all’irrogazione della sanzione debbono essere previsti adeguati flussi informativi in relazione agli esiti dei verbali trasmessi, per tenerne adeguatamente conto nella programmazione dei successivi cicli ispettivi. </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trasmissione all’Ente competente all’irrogazione della sanzione</a:t>
            </a:r>
          </a:p>
        </p:txBody>
      </p:sp>
    </p:spTree>
    <p:extLst>
      <p:ext uri="{BB962C8B-B14F-4D97-AF65-F5344CB8AC3E}">
        <p14:creationId xmlns:p14="http://schemas.microsoft.com/office/powerpoint/2010/main" val="3640815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86856" y="817955"/>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In tema di sottoscrizione ed in aggiunta alle disposizioni in materia di firma elettronica si ricordano le disposizioni di cui: </a:t>
            </a:r>
          </a:p>
          <a:p>
            <a:pPr marL="0" indent="0">
              <a:buNone/>
            </a:pPr>
            <a:r>
              <a:rPr lang="it-IT" sz="1800" dirty="0">
                <a:latin typeface="Times New Roman" panose="02020603050405020304" pitchFamily="18" charset="0"/>
                <a:cs typeface="Times New Roman" panose="02020603050405020304" pitchFamily="18" charset="0"/>
              </a:rPr>
              <a:t>1) all'art.3 secondo comma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39/93, secondo cui nell'ambito delle PA l'immissione, la riproduzione su qualunque supporto e la trasmissione di dati, informazioni e documenti mediante sistemi informatici o telematici, nonché l'emanazione di atti amministrativi mediante i medesimi sistemi devono essere accompagnate dall'indicazione della fonte e del responsabile dell'immissione, riproduzione, trasmissione o emanazione. Se per la validità di tali operazioni e degli atti emessi è prevista l'apposizione di firma autografa questa è sostituita dall'indicazione a stampa, sul documento prodotto dal sistema automatizzato, del nominativo del soggetto responsabile; </a:t>
            </a:r>
          </a:p>
          <a:p>
            <a:pPr marL="0" indent="0">
              <a:buNone/>
            </a:pPr>
            <a:r>
              <a:rPr lang="it-IT" sz="1800" dirty="0">
                <a:latin typeface="Times New Roman" panose="02020603050405020304" pitchFamily="18" charset="0"/>
                <a:cs typeface="Times New Roman" panose="02020603050405020304" pitchFamily="18" charset="0"/>
              </a:rPr>
              <a:t>2) all'art.1 comma 87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549/95, che specificatamente per la materia tributaria dispone la sostituzione della firma autografa (prevista dalle norme che disciplinano i tributi regionali e locali) sugli atti di liquidazione e di accertamento con l'indicazione a stampa del nominativo del soggetto responsabile; ciò quando gli atti medesimi sono prodotti da sistemi informativi automatizzati. A questo fine il nominativo del funzionario responsabile per l'emanazione degli atti in questione, nonché la fonte dei dati, devono essere indicati in un apposito provvedimento di livello dirigenziale.</a:t>
            </a:r>
          </a:p>
        </p:txBody>
      </p:sp>
      <p:sp>
        <p:nvSpPr>
          <p:cNvPr id="3" name="Titolo 2"/>
          <p:cNvSpPr>
            <a:spLocks noGrp="1"/>
          </p:cNvSpPr>
          <p:nvPr>
            <p:ph type="title"/>
          </p:nvPr>
        </p:nvSpPr>
        <p:spPr>
          <a:xfrm>
            <a:off x="410012" y="120402"/>
            <a:ext cx="8256587" cy="666750"/>
          </a:xfrm>
        </p:spPr>
        <p:txBody>
          <a:bodyPr/>
          <a:lstStyle/>
          <a:p>
            <a:r>
              <a:rPr lang="it-IT" sz="2400" b="1" dirty="0">
                <a:latin typeface="Times New Roman" panose="02020603050405020304" pitchFamily="18" charset="0"/>
                <a:cs typeface="Times New Roman" panose="02020603050405020304" pitchFamily="18" charset="0"/>
              </a:rPr>
              <a:t>La sottoscrizione del provvedimento sanzionatorio</a:t>
            </a:r>
          </a:p>
        </p:txBody>
      </p:sp>
    </p:spTree>
    <p:extLst>
      <p:ext uri="{BB962C8B-B14F-4D97-AF65-F5344CB8AC3E}">
        <p14:creationId xmlns:p14="http://schemas.microsoft.com/office/powerpoint/2010/main" val="1223036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La notificazione del provvedimento sanzionatorio</a:t>
            </a:r>
          </a:p>
        </p:txBody>
      </p:sp>
      <p:sp>
        <p:nvSpPr>
          <p:cNvPr id="4" name="Rettangolo 3">
            <a:extLst>
              <a:ext uri="{FF2B5EF4-FFF2-40B4-BE49-F238E27FC236}">
                <a16:creationId xmlns:a16="http://schemas.microsoft.com/office/drawing/2014/main" id="{784DC63F-541B-4DF9-A97D-2B3EA32549F0}"/>
              </a:ext>
            </a:extLst>
          </p:cNvPr>
          <p:cNvSpPr/>
          <p:nvPr/>
        </p:nvSpPr>
        <p:spPr>
          <a:xfrm>
            <a:off x="494530" y="908720"/>
            <a:ext cx="8229600" cy="5078313"/>
          </a:xfrm>
          <a:prstGeom prst="rect">
            <a:avLst/>
          </a:prstGeom>
        </p:spPr>
        <p:txBody>
          <a:bodyPr wrap="square">
            <a:spAutoFit/>
          </a:bodyPr>
          <a:lstStyle/>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La notificazione non è elemento costitutivo dell'atto bensì condizione per la sua efficacia e quindi una notifica irrituale, se ha con evidenza raggiunto il suo scopo (ad esempio perché comunque l'atto è stato impugnato proprio al fine di far valere i vizi relativi alla sua stessa notifica), non determina automaticamente l'invalidità dell'atto notificato).</a:t>
            </a:r>
          </a:p>
          <a:p>
            <a:r>
              <a:rPr lang="it-IT" b="0" dirty="0">
                <a:latin typeface="Times New Roman" panose="02020603050405020304" pitchFamily="18" charset="0"/>
                <a:cs typeface="Times New Roman" panose="02020603050405020304" pitchFamily="18" charset="0"/>
              </a:rPr>
              <a:t>Se invece l’irritualità viene opposta in sede di impugnazione di un atto consequenziale, la sussistenza del vizio di notifica dell'atto presupposto comporta la caducazione sia dell'atto impugnato sia dell’atto presupposto.</a:t>
            </a:r>
          </a:p>
          <a:p>
            <a:r>
              <a:rPr lang="it-IT" b="0" dirty="0">
                <a:latin typeface="Times New Roman" panose="02020603050405020304" pitchFamily="18" charset="0"/>
                <a:cs typeface="Times New Roman" panose="02020603050405020304" pitchFamily="18" charset="0"/>
              </a:rPr>
              <a:t>La L. 4 agosto 2017 n. 124 consente alle Agenzie di recapito private di svolgere servizi di notifica a mezzo posta degli atti tributari, sia sostanziali che processuali, oltre che degli atti elativi a violazioni del Codice della Strada.  </a:t>
            </a:r>
          </a:p>
          <a:p>
            <a:r>
              <a:rPr lang="it-IT" b="0" dirty="0">
                <a:latin typeface="Times New Roman" panose="02020603050405020304" pitchFamily="18" charset="0"/>
                <a:cs typeface="Times New Roman" panose="02020603050405020304" pitchFamily="18" charset="0"/>
              </a:rPr>
              <a:t>A tal fine le Agenzie di recapito private debbono però essere titolari di apposita licenza. </a:t>
            </a:r>
          </a:p>
          <a:p>
            <a:endParaRPr lang="it-IT" b="0" dirty="0">
              <a:latin typeface="Times New Roman" panose="02020603050405020304" pitchFamily="18" charset="0"/>
              <a:cs typeface="Times New Roman" panose="02020603050405020304" pitchFamily="18" charset="0"/>
            </a:endParaRP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4002137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6098" y="970671"/>
            <a:ext cx="8261046" cy="4765610"/>
          </a:xfrm>
        </p:spPr>
        <p:txBody>
          <a:bodyPr/>
          <a:lstStyle/>
          <a:p>
            <a:pPr marL="0" indent="0">
              <a:buNone/>
            </a:pPr>
            <a:r>
              <a:rPr lang="it-IT" sz="1600" dirty="0">
                <a:latin typeface="Times New Roman" panose="02020603050405020304" pitchFamily="18" charset="0"/>
                <a:cs typeface="Times New Roman" panose="02020603050405020304" pitchFamily="18" charset="0"/>
              </a:rPr>
              <a:t>Art. 47 CEDU (Diritto a un ricorso effettivo e a un giudice imparziale) </a:t>
            </a:r>
          </a:p>
          <a:p>
            <a:pPr marL="0" indent="0">
              <a:buNone/>
            </a:pPr>
            <a:r>
              <a:rPr lang="it-IT" sz="1600" dirty="0">
                <a:latin typeface="Times New Roman" panose="02020603050405020304" pitchFamily="18" charset="0"/>
                <a:cs typeface="Times New Roman" panose="02020603050405020304" pitchFamily="18" charset="0"/>
              </a:rPr>
              <a:t>«Ogni individuo i cui diritti e le cui libertà garantiti dal diritto dell’Unione siano stati violati ha diritto a un ricorso effettivo dinanzi a un giudice, nel rispetto delle condizioni previste nel presente articolo. </a:t>
            </a:r>
          </a:p>
          <a:p>
            <a:pPr marL="0" indent="0">
              <a:buNone/>
            </a:pPr>
            <a:r>
              <a:rPr lang="it-IT" sz="1600" dirty="0">
                <a:latin typeface="Times New Roman" panose="02020603050405020304" pitchFamily="18" charset="0"/>
                <a:cs typeface="Times New Roman" panose="02020603050405020304" pitchFamily="18" charset="0"/>
              </a:rPr>
              <a:t>Ogni individuo ha diritto a che la sua causa sia esaminata equamente, pubblicamente ed entro un termine ragionevole da un giudice indipendente e imparziale, precostituito per legge. </a:t>
            </a:r>
          </a:p>
          <a:p>
            <a:pPr marL="0" indent="0">
              <a:buNone/>
            </a:pPr>
            <a:r>
              <a:rPr lang="it-IT" sz="1600" dirty="0">
                <a:latin typeface="Times New Roman" panose="02020603050405020304" pitchFamily="18" charset="0"/>
                <a:cs typeface="Times New Roman" panose="02020603050405020304" pitchFamily="18" charset="0"/>
              </a:rPr>
              <a:t>Ogni individuo ha la facoltà di farsi consigliare, difendere e rappresentare. </a:t>
            </a:r>
          </a:p>
          <a:p>
            <a:pPr marL="0" indent="0">
              <a:buNone/>
            </a:pPr>
            <a:r>
              <a:rPr lang="it-IT" sz="1600" dirty="0">
                <a:latin typeface="Times New Roman" panose="02020603050405020304" pitchFamily="18" charset="0"/>
                <a:cs typeface="Times New Roman" panose="02020603050405020304" pitchFamily="18" charset="0"/>
              </a:rPr>
              <a:t>A coloro che non dispongono di mezzi sufficienti è concesso il patrocinio a spese dello Stato qualora ciò sia necessario per assicurare un accesso effettivo alla giustizia.»</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Art. 113 Cost.: «Contro gli atti della pubblica amministrazione è sempre ammessa la tutela giurisdizionale dei diritti e degli interessi legittimi dinanzi agi organi di giurisdizione ordinaria o amministrativa</a:t>
            </a:r>
          </a:p>
          <a:p>
            <a:pPr marL="0" indent="0">
              <a:buNone/>
            </a:pPr>
            <a:r>
              <a:rPr lang="it-IT" sz="1600" dirty="0">
                <a:latin typeface="Times New Roman" panose="02020603050405020304" pitchFamily="18" charset="0"/>
                <a:cs typeface="Times New Roman" panose="02020603050405020304" pitchFamily="18" charset="0"/>
              </a:rPr>
              <a:t>Tale tutela giurisdizionale non può essere esclusa o limitata a particolari mezzi di impugnazione o per determinate categorie di atti.</a:t>
            </a:r>
          </a:p>
          <a:p>
            <a:pPr marL="0" indent="0">
              <a:buNone/>
            </a:pPr>
            <a:r>
              <a:rPr lang="it-IT" sz="1600" dirty="0">
                <a:latin typeface="Times New Roman" panose="02020603050405020304" pitchFamily="18" charset="0"/>
                <a:cs typeface="Times New Roman" panose="02020603050405020304" pitchFamily="18" charset="0"/>
              </a:rPr>
              <a:t>La legge determina quali organi di giurisdizione possono annullare gli atti della pubblica amministrazione nei casi e con gli effetti previsti dalla legge stessa.»</a:t>
            </a: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L’impugnabilità del provvedimento sanzionatorio</a:t>
            </a:r>
          </a:p>
        </p:txBody>
      </p:sp>
      <p:sp>
        <p:nvSpPr>
          <p:cNvPr id="4" name="Rettangolo 3">
            <a:extLst>
              <a:ext uri="{FF2B5EF4-FFF2-40B4-BE49-F238E27FC236}">
                <a16:creationId xmlns:a16="http://schemas.microsoft.com/office/drawing/2014/main" id="{784DC63F-541B-4DF9-A97D-2B3EA32549F0}"/>
              </a:ext>
            </a:extLst>
          </p:cNvPr>
          <p:cNvSpPr/>
          <p:nvPr/>
        </p:nvSpPr>
        <p:spPr>
          <a:xfrm>
            <a:off x="400515" y="945594"/>
            <a:ext cx="8256587" cy="646331"/>
          </a:xfrm>
          <a:prstGeom prst="rect">
            <a:avLst/>
          </a:prstGeom>
        </p:spPr>
        <p:txBody>
          <a:bodyPr wrap="square">
            <a:spAutoFit/>
          </a:bodyPr>
          <a:lstStyle/>
          <a:p>
            <a:r>
              <a:rPr lang="it-IT" dirty="0"/>
              <a:t> </a:t>
            </a:r>
          </a:p>
          <a:p>
            <a:endParaRPr lang="it-IT" dirty="0"/>
          </a:p>
        </p:txBody>
      </p:sp>
    </p:spTree>
    <p:extLst>
      <p:ext uri="{BB962C8B-B14F-4D97-AF65-F5344CB8AC3E}">
        <p14:creationId xmlns:p14="http://schemas.microsoft.com/office/powerpoint/2010/main" val="524538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6098" y="970671"/>
            <a:ext cx="8261046" cy="4765610"/>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Il provvedimento sanzionatorio deve indicare chiaramente i rimedi esperibili:</a:t>
            </a:r>
          </a:p>
          <a:p>
            <a:pPr>
              <a:buFontTx/>
              <a:buChar char="-"/>
            </a:pPr>
            <a:r>
              <a:rPr lang="it-IT" sz="1600" dirty="0">
                <a:latin typeface="Times New Roman" panose="02020603050405020304" pitchFamily="18" charset="0"/>
                <a:cs typeface="Times New Roman" panose="02020603050405020304" pitchFamily="18" charset="0"/>
              </a:rPr>
              <a:t>possibilità di riesame in via amministrativa con indicazione dell’organo competente e dei termini per l’istanza di riesame</a:t>
            </a:r>
          </a:p>
          <a:p>
            <a:pPr>
              <a:buFontTx/>
              <a:buChar char="-"/>
            </a:pPr>
            <a:r>
              <a:rPr lang="it-IT" sz="1600" dirty="0">
                <a:latin typeface="Times New Roman" panose="02020603050405020304" pitchFamily="18" charset="0"/>
                <a:cs typeface="Times New Roman" panose="02020603050405020304" pitchFamily="18" charset="0"/>
              </a:rPr>
              <a:t>impugnazione in sede giurisdizionale con indicazione dell’organo competente</a:t>
            </a: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L’impugnabilità del provvedimento sanzionatorio</a:t>
            </a:r>
          </a:p>
        </p:txBody>
      </p:sp>
      <p:sp>
        <p:nvSpPr>
          <p:cNvPr id="4" name="Rettangolo 3">
            <a:extLst>
              <a:ext uri="{FF2B5EF4-FFF2-40B4-BE49-F238E27FC236}">
                <a16:creationId xmlns:a16="http://schemas.microsoft.com/office/drawing/2014/main" id="{784DC63F-541B-4DF9-A97D-2B3EA32549F0}"/>
              </a:ext>
            </a:extLst>
          </p:cNvPr>
          <p:cNvSpPr/>
          <p:nvPr/>
        </p:nvSpPr>
        <p:spPr>
          <a:xfrm>
            <a:off x="400515" y="945594"/>
            <a:ext cx="8256587" cy="646331"/>
          </a:xfrm>
          <a:prstGeom prst="rect">
            <a:avLst/>
          </a:prstGeom>
        </p:spPr>
        <p:txBody>
          <a:bodyPr wrap="square">
            <a:spAutoFit/>
          </a:bodyPr>
          <a:lstStyle/>
          <a:p>
            <a:r>
              <a:rPr lang="it-IT" dirty="0"/>
              <a:t> </a:t>
            </a:r>
          </a:p>
          <a:p>
            <a:endParaRPr lang="it-IT" dirty="0"/>
          </a:p>
        </p:txBody>
      </p:sp>
    </p:spTree>
    <p:extLst>
      <p:ext uri="{BB962C8B-B14F-4D97-AF65-F5344CB8AC3E}">
        <p14:creationId xmlns:p14="http://schemas.microsoft.com/office/powerpoint/2010/main" val="103756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a:buFontTx/>
              <a:buChar char="-"/>
            </a:pPr>
            <a:r>
              <a:rPr lang="it-IT" sz="1800" dirty="0">
                <a:latin typeface="Times New Roman" panose="02020603050405020304" pitchFamily="18" charset="0"/>
                <a:cs typeface="Times New Roman" panose="02020603050405020304" pitchFamily="18" charset="0"/>
              </a:rPr>
              <a:t>Art. 23 Cost. “Nessuna prestazione personale o patrimoniale può essere imposta se non in base alla legge” </a:t>
            </a:r>
          </a:p>
          <a:p>
            <a:pPr>
              <a:buFontTx/>
              <a:buChar char="-"/>
            </a:pPr>
            <a:r>
              <a:rPr lang="it-IT" sz="1800" dirty="0">
                <a:latin typeface="Times New Roman" panose="02020603050405020304" pitchFamily="18" charset="0"/>
                <a:cs typeface="Times New Roman" panose="02020603050405020304" pitchFamily="18" charset="0"/>
              </a:rPr>
              <a:t>Art. 25 Cost. “Nessuno può essere punito se non in forza di una legge che sia entrata in vigore prima del fatto commesso”. </a:t>
            </a:r>
          </a:p>
          <a:p>
            <a:pPr marL="0" indent="0">
              <a:buNone/>
            </a:pPr>
            <a:r>
              <a:rPr lang="it-IT" sz="1800" dirty="0">
                <a:latin typeface="Times New Roman" panose="02020603050405020304" pitchFamily="18" charset="0"/>
                <a:cs typeface="Times New Roman" panose="02020603050405020304" pitchFamily="18" charset="0"/>
              </a:rPr>
              <a:t>L’applicazione di questo principio alle sanzioni amministrative per comuni e province era costituita dall’art. 106 del TU 383/1934, che disponeva la generale sanzionabilità con l’ammenda delle contravvenzioni ai regolamenti, disposizione poi abrogata dal TU 267/2000, con conseguente soppressione del necessario fondamento normativo del potere sanzionatorio degli enti locali. </a:t>
            </a:r>
          </a:p>
          <a:p>
            <a:pPr marL="0" indent="0">
              <a:buNone/>
            </a:pPr>
            <a:r>
              <a:rPr lang="it-IT" sz="1800" dirty="0">
                <a:latin typeface="Times New Roman" panose="02020603050405020304" pitchFamily="18" charset="0"/>
                <a:cs typeface="Times New Roman" panose="02020603050405020304" pitchFamily="18" charset="0"/>
              </a:rPr>
              <a:t>Anche se la maggior parte delle attività disciplinate dal Comune con regolamento sono riconducibili a leggi statali o regionali, nelle quali è possibile rinvenire il fondamento giuridico della sanzione, nelle materie disciplinate da altri regolamenti i comuni e le province restavano privi della potestà sanzionatoria.</a:t>
            </a:r>
          </a:p>
          <a:p>
            <a:pPr marL="0" indent="0">
              <a:buNone/>
            </a:pPr>
            <a:r>
              <a:rPr lang="it-IT" sz="1800" dirty="0">
                <a:latin typeface="Times New Roman" panose="02020603050405020304" pitchFamily="18" charset="0"/>
                <a:cs typeface="Times New Roman" panose="02020603050405020304" pitchFamily="18" charset="0"/>
              </a:rPr>
              <a:t>Il vuoto normativo determinato dal TU 267/2000 è poi stato colmato dalla legge collegata alla Finanziaria 2003 che ha integrato il TUEL, introducendo l’art. 7  bis.</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 principi costituzionali e la potestà sanzionatoria degli Enti locali</a:t>
            </a:r>
          </a:p>
        </p:txBody>
      </p:sp>
    </p:spTree>
    <p:extLst>
      <p:ext uri="{BB962C8B-B14F-4D97-AF65-F5344CB8AC3E}">
        <p14:creationId xmlns:p14="http://schemas.microsoft.com/office/powerpoint/2010/main" val="2696111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L’organo competente all’irrogazione della sanzione ed alla riscossione delle somme relative deve predisporre un sistema di verifica periodica dei pagamenti realmente effettuati.</a:t>
            </a:r>
          </a:p>
          <a:p>
            <a:pPr marL="0" indent="0">
              <a:buNone/>
            </a:pPr>
            <a:r>
              <a:rPr lang="it-IT" sz="2000" dirty="0">
                <a:latin typeface="Times New Roman" panose="02020603050405020304" pitchFamily="18" charset="0"/>
                <a:cs typeface="Times New Roman" panose="02020603050405020304" pitchFamily="18" charset="0"/>
              </a:rPr>
              <a:t>I possibili rischi in questa fase sono costituiti principalmente:</a:t>
            </a:r>
          </a:p>
          <a:p>
            <a:pPr>
              <a:buFontTx/>
              <a:buChar char="-"/>
            </a:pPr>
            <a:r>
              <a:rPr lang="it-IT" sz="2000" dirty="0">
                <a:latin typeface="Times New Roman" panose="02020603050405020304" pitchFamily="18" charset="0"/>
                <a:cs typeface="Times New Roman" panose="02020603050405020304" pitchFamily="18" charset="0"/>
              </a:rPr>
              <a:t>da documentazione non veritiera sull’effettivo pagamento</a:t>
            </a:r>
          </a:p>
          <a:p>
            <a:pPr>
              <a:buFontTx/>
              <a:buChar char="-"/>
            </a:pPr>
            <a:r>
              <a:rPr lang="it-IT" sz="2000" dirty="0">
                <a:latin typeface="Times New Roman" panose="02020603050405020304" pitchFamily="18" charset="0"/>
                <a:cs typeface="Times New Roman" panose="02020603050405020304" pitchFamily="18" charset="0"/>
              </a:rPr>
              <a:t>dalla prescrizione del diritto a riscuotere la somma.</a:t>
            </a: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verifica periodica dei pagamenti delle sanzioni e la prescrizione </a:t>
            </a:r>
          </a:p>
        </p:txBody>
      </p:sp>
    </p:spTree>
    <p:extLst>
      <p:ext uri="{BB962C8B-B14F-4D97-AF65-F5344CB8AC3E}">
        <p14:creationId xmlns:p14="http://schemas.microsoft.com/office/powerpoint/2010/main" val="2294972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94531" y="811277"/>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Tra i possibili eventi rischiosi nell’attività ispettiva si possono considerare:</a:t>
            </a:r>
          </a:p>
          <a:p>
            <a:pPr>
              <a:buFontTx/>
              <a:buChar char="-"/>
            </a:pPr>
            <a:r>
              <a:rPr lang="it-IT" sz="1800" dirty="0">
                <a:latin typeface="Times New Roman" panose="02020603050405020304" pitchFamily="18" charset="0"/>
                <a:cs typeface="Times New Roman" panose="02020603050405020304" pitchFamily="18" charset="0"/>
              </a:rPr>
              <a:t>mancata pianificazione delle verifiche da effettuare </a:t>
            </a:r>
          </a:p>
          <a:p>
            <a:pPr>
              <a:buFontTx/>
              <a:buChar char="-"/>
            </a:pPr>
            <a:r>
              <a:rPr lang="it-IT" sz="1800" dirty="0">
                <a:latin typeface="Times New Roman" panose="02020603050405020304" pitchFamily="18" charset="0"/>
                <a:cs typeface="Times New Roman" panose="02020603050405020304" pitchFamily="18" charset="0"/>
              </a:rPr>
              <a:t>esecuzione delle ispezioni in modo disomogeneo, a vantaggio/svantaggio di determinati soggetti</a:t>
            </a:r>
          </a:p>
          <a:p>
            <a:pPr>
              <a:buFontTx/>
              <a:buChar char="-"/>
            </a:pPr>
            <a:r>
              <a:rPr lang="it-IT" sz="1800" dirty="0">
                <a:latin typeface="Times New Roman" panose="02020603050405020304" pitchFamily="18" charset="0"/>
                <a:cs typeface="Times New Roman" panose="02020603050405020304" pitchFamily="18" charset="0"/>
              </a:rPr>
              <a:t>mancata dichiarazione della sussistenza in atto di conflitti di interesse</a:t>
            </a:r>
          </a:p>
          <a:p>
            <a:pPr>
              <a:buFontTx/>
              <a:buChar char="-"/>
            </a:pPr>
            <a:r>
              <a:rPr lang="it-IT" sz="1800" dirty="0">
                <a:latin typeface="Times New Roman" panose="02020603050405020304" pitchFamily="18" charset="0"/>
                <a:cs typeface="Times New Roman" panose="02020603050405020304" pitchFamily="18" charset="0"/>
              </a:rPr>
              <a:t>nomina di ispettore unico</a:t>
            </a:r>
          </a:p>
          <a:p>
            <a:pPr>
              <a:buFontTx/>
              <a:buChar char="-"/>
            </a:pPr>
            <a:r>
              <a:rPr lang="it-IT" sz="1800" dirty="0">
                <a:latin typeface="Times New Roman" panose="02020603050405020304" pitchFamily="18" charset="0"/>
                <a:cs typeface="Times New Roman" panose="02020603050405020304" pitchFamily="18" charset="0"/>
              </a:rPr>
              <a:t>mancata rotazione del personale ispettivo</a:t>
            </a:r>
          </a:p>
          <a:p>
            <a:pPr>
              <a:buFontTx/>
              <a:buChar char="-"/>
            </a:pPr>
            <a:r>
              <a:rPr lang="it-IT" sz="1800" dirty="0">
                <a:latin typeface="Times New Roman" panose="02020603050405020304" pitchFamily="18" charset="0"/>
                <a:cs typeface="Times New Roman" panose="02020603050405020304" pitchFamily="18" charset="0"/>
              </a:rPr>
              <a:t>alterazione dell’oggetto dei controlli formali e sostanziali, in accordo con il destinatario dell’attività ispettiva (o con il professionista da questo incaricato), per agevolarlo a danno degli interessi pubblici da perseguire </a:t>
            </a:r>
          </a:p>
          <a:p>
            <a:pPr>
              <a:buFontTx/>
              <a:buChar char="-"/>
            </a:pPr>
            <a:r>
              <a:rPr lang="it-IT" sz="1800" dirty="0">
                <a:latin typeface="Times New Roman" panose="02020603050405020304" pitchFamily="18" charset="0"/>
                <a:cs typeface="Times New Roman" panose="02020603050405020304" pitchFamily="18" charset="0"/>
              </a:rPr>
              <a:t>alterazione dello stato di fatto, attestato in modo difforme dalla realtà</a:t>
            </a:r>
          </a:p>
          <a:p>
            <a:pPr>
              <a:buFontTx/>
              <a:buChar char="-"/>
            </a:pPr>
            <a:r>
              <a:rPr lang="it-IT" sz="1800" dirty="0">
                <a:latin typeface="Times New Roman" panose="02020603050405020304" pitchFamily="18" charset="0"/>
                <a:cs typeface="Times New Roman" panose="02020603050405020304" pitchFamily="18" charset="0"/>
              </a:rPr>
              <a:t>ritardi o rallentamenti nell’esecuzione dell’attività di verifica con decadenza di termini</a:t>
            </a:r>
          </a:p>
          <a:p>
            <a:pPr>
              <a:buFontTx/>
              <a:buChar char="-"/>
            </a:pPr>
            <a:r>
              <a:rPr lang="it-IT" sz="1800" dirty="0">
                <a:latin typeface="Times New Roman" panose="02020603050405020304" pitchFamily="18" charset="0"/>
                <a:cs typeface="Times New Roman" panose="02020603050405020304" pitchFamily="18" charset="0"/>
              </a:rPr>
              <a:t>svolgimento dell’ispezione con modalità dirette ad ottenere favori</a:t>
            </a:r>
          </a:p>
          <a:p>
            <a:pPr marL="0" indent="0">
              <a:buNone/>
            </a:pPr>
            <a:endParaRPr lang="it-IT" sz="18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7544" y="120402"/>
            <a:ext cx="8256587" cy="666750"/>
          </a:xfrm>
        </p:spPr>
        <p:txBody>
          <a:bodyPr/>
          <a:lstStyle/>
          <a:p>
            <a:r>
              <a:rPr lang="it-IT" sz="2400" b="1" dirty="0">
                <a:latin typeface="Times New Roman" panose="02020603050405020304" pitchFamily="18" charset="0"/>
                <a:cs typeface="Times New Roman" panose="02020603050405020304" pitchFamily="18" charset="0"/>
              </a:rPr>
              <a:t>I possibili eventi rischiosi nell’attività sanzionatoria</a:t>
            </a:r>
          </a:p>
        </p:txBody>
      </p:sp>
    </p:spTree>
    <p:extLst>
      <p:ext uri="{BB962C8B-B14F-4D97-AF65-F5344CB8AC3E}">
        <p14:creationId xmlns:p14="http://schemas.microsoft.com/office/powerpoint/2010/main" val="1590136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94531" y="811277"/>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endParaRPr lang="it-IT" sz="18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accesso indebito al sistema informatico e comunicazione a terzi delle risultanze</a:t>
            </a:r>
          </a:p>
          <a:p>
            <a:pPr>
              <a:buFontTx/>
              <a:buChar char="-"/>
            </a:pPr>
            <a:r>
              <a:rPr lang="it-IT" sz="1800" dirty="0">
                <a:latin typeface="Times New Roman" panose="02020603050405020304" pitchFamily="18" charset="0"/>
                <a:cs typeface="Times New Roman" panose="02020603050405020304" pitchFamily="18" charset="0"/>
              </a:rPr>
              <a:t>alterazione/manipolazione/utilizzo improprio di informazioni e di documentazione</a:t>
            </a:r>
          </a:p>
          <a:p>
            <a:pPr>
              <a:buFontTx/>
              <a:buChar char="-"/>
            </a:pPr>
            <a:r>
              <a:rPr lang="it-IT" sz="1800" dirty="0">
                <a:latin typeface="Times New Roman" panose="02020603050405020304" pitchFamily="18" charset="0"/>
                <a:cs typeface="Times New Roman" panose="02020603050405020304" pitchFamily="18" charset="0"/>
              </a:rPr>
              <a:t>accorpamento delle funzioni di verbalizzazione, predisposizione di provvedimenti sanzionatori, vigilanza sull’esecuzione dei provvedimenti</a:t>
            </a:r>
          </a:p>
          <a:p>
            <a:pPr>
              <a:buFontTx/>
              <a:buChar char="-"/>
            </a:pPr>
            <a:r>
              <a:rPr lang="it-IT" sz="1800" dirty="0">
                <a:latin typeface="Times New Roman" panose="02020603050405020304" pitchFamily="18" charset="0"/>
                <a:cs typeface="Times New Roman" panose="02020603050405020304" pitchFamily="18" charset="0"/>
              </a:rPr>
              <a:t>gestione anomala del materiale sequestrato</a:t>
            </a:r>
          </a:p>
          <a:p>
            <a:pPr>
              <a:buFontTx/>
              <a:buChar char="-"/>
            </a:pPr>
            <a:r>
              <a:rPr lang="it-IT" sz="1800" dirty="0">
                <a:latin typeface="Times New Roman" panose="02020603050405020304" pitchFamily="18" charset="0"/>
                <a:cs typeface="Times New Roman" panose="02020603050405020304" pitchFamily="18" charset="0"/>
              </a:rPr>
              <a:t>applicazione di misura della sanzione immotivatamente inadeguata rispetto alla violazione </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7544" y="120402"/>
            <a:ext cx="8256587" cy="666750"/>
          </a:xfrm>
        </p:spPr>
        <p:txBody>
          <a:bodyPr/>
          <a:lstStyle/>
          <a:p>
            <a:r>
              <a:rPr lang="it-IT" sz="2400" b="1" dirty="0">
                <a:latin typeface="Times New Roman" panose="02020603050405020304" pitchFamily="18" charset="0"/>
                <a:cs typeface="Times New Roman" panose="02020603050405020304" pitchFamily="18" charset="0"/>
              </a:rPr>
              <a:t>I possibili eventi rischiosi nell’attività sanzionatoria</a:t>
            </a:r>
          </a:p>
        </p:txBody>
      </p:sp>
    </p:spTree>
    <p:extLst>
      <p:ext uri="{BB962C8B-B14F-4D97-AF65-F5344CB8AC3E}">
        <p14:creationId xmlns:p14="http://schemas.microsoft.com/office/powerpoint/2010/main" val="1437870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764704"/>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Tra le possibili  misure nell’attività ispettiva si possono considerare:</a:t>
            </a:r>
          </a:p>
          <a:p>
            <a:pPr>
              <a:buFontTx/>
              <a:buChar char="-"/>
            </a:pPr>
            <a:r>
              <a:rPr lang="it-IT" sz="1800" dirty="0">
                <a:latin typeface="Times New Roman" panose="02020603050405020304" pitchFamily="18" charset="0"/>
                <a:cs typeface="Times New Roman" panose="02020603050405020304" pitchFamily="18" charset="0"/>
              </a:rPr>
              <a:t>predisposizione di contenuti specifici delle dichiarazioni di assenza di conflitti di interesse </a:t>
            </a:r>
          </a:p>
          <a:p>
            <a:pPr>
              <a:buFontTx/>
              <a:buChar char="-"/>
            </a:pPr>
            <a:r>
              <a:rPr lang="it-IT" sz="1800" dirty="0">
                <a:latin typeface="Times New Roman" panose="02020603050405020304" pitchFamily="18" charset="0"/>
                <a:cs typeface="Times New Roman" panose="02020603050405020304" pitchFamily="18" charset="0"/>
              </a:rPr>
              <a:t>programmazione e pianificazione delle ispezioni</a:t>
            </a:r>
          </a:p>
          <a:p>
            <a:pPr>
              <a:buFontTx/>
              <a:buChar char="-"/>
            </a:pPr>
            <a:r>
              <a:rPr lang="it-IT" sz="1800" dirty="0">
                <a:latin typeface="Times New Roman" panose="02020603050405020304" pitchFamily="18" charset="0"/>
                <a:cs typeface="Times New Roman" panose="02020603050405020304" pitchFamily="18" charset="0"/>
              </a:rPr>
              <a:t>individuazione del personale ispettivo sulla base di precisi requisiti soggettivi</a:t>
            </a:r>
          </a:p>
          <a:p>
            <a:pPr>
              <a:buFontTx/>
              <a:buChar char="-"/>
            </a:pPr>
            <a:r>
              <a:rPr lang="it-IT" sz="1800" dirty="0">
                <a:latin typeface="Times New Roman" panose="02020603050405020304" pitchFamily="18" charset="0"/>
                <a:cs typeface="Times New Roman" panose="02020603050405020304" pitchFamily="18" charset="0"/>
              </a:rPr>
              <a:t>adeguata formazione professionale ed etica del personale ispettivo</a:t>
            </a:r>
          </a:p>
          <a:p>
            <a:pPr>
              <a:buFontTx/>
              <a:buChar char="-"/>
            </a:pPr>
            <a:r>
              <a:rPr lang="it-IT" sz="1800" dirty="0">
                <a:latin typeface="Times New Roman" panose="02020603050405020304" pitchFamily="18" charset="0"/>
                <a:cs typeface="Times New Roman" panose="02020603050405020304" pitchFamily="18" charset="0"/>
              </a:rPr>
              <a:t>rafforzamento della trasparenza dei controlli effettuati, in modo da rendere conoscibile l’efficacia dell’attività svolta</a:t>
            </a:r>
          </a:p>
          <a:p>
            <a:pPr>
              <a:buFontTx/>
              <a:buChar char="-"/>
            </a:pPr>
            <a:r>
              <a:rPr lang="it-IT" sz="1800" dirty="0">
                <a:latin typeface="Times New Roman" panose="02020603050405020304" pitchFamily="18" charset="0"/>
                <a:cs typeface="Times New Roman" panose="02020603050405020304" pitchFamily="18" charset="0"/>
              </a:rPr>
              <a:t>sensibilizzazione del personale addetto, con inserimento di disposizioni specifiche nel codice di comportamento</a:t>
            </a:r>
          </a:p>
          <a:p>
            <a:pPr>
              <a:buFontTx/>
              <a:buChar char="-"/>
            </a:pPr>
            <a:r>
              <a:rPr lang="it-IT" sz="1800" dirty="0">
                <a:latin typeface="Times New Roman" panose="02020603050405020304" pitchFamily="18" charset="0"/>
                <a:cs typeface="Times New Roman" panose="02020603050405020304" pitchFamily="18" charset="0"/>
              </a:rPr>
              <a:t>distinzione dei funzionari incaricati delle varie fasi: individuazione dei soggetti da ispezionare, ispezione, irrogazione della sanzione, eventuale procedura di riesame, monitoraggio sull’esecuzione della sanzione</a:t>
            </a:r>
          </a:p>
          <a:p>
            <a:pPr>
              <a:buFontTx/>
              <a:buChar char="-"/>
            </a:pPr>
            <a:r>
              <a:rPr lang="it-IT" sz="1800" dirty="0">
                <a:latin typeface="Times New Roman" panose="02020603050405020304" pitchFamily="18" charset="0"/>
                <a:cs typeface="Times New Roman" panose="02020603050405020304" pitchFamily="18" charset="0"/>
              </a:rPr>
              <a:t>rotazione del personale ispettivo (geografica, per tipologia dei soggetti da ispezionare etc.) e possibilmente anche di quelli incaricati delle altre fasi procedurali. Indicazione nel PTPC delle motivazioni della mancata rotazione e adozione di misure alternative</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2438"/>
            <a:ext cx="8256587" cy="666750"/>
          </a:xfrm>
        </p:spPr>
        <p:txBody>
          <a:bodyPr/>
          <a:lstStyle/>
          <a:p>
            <a:r>
              <a:rPr lang="it-IT" sz="2400" b="1" dirty="0">
                <a:latin typeface="Times New Roman" panose="02020603050405020304" pitchFamily="18" charset="0"/>
                <a:cs typeface="Times New Roman" panose="02020603050405020304" pitchFamily="18" charset="0"/>
              </a:rPr>
              <a:t>Le possibili misure nell’attività sanzionatoria</a:t>
            </a:r>
          </a:p>
        </p:txBody>
      </p:sp>
    </p:spTree>
    <p:extLst>
      <p:ext uri="{BB962C8B-B14F-4D97-AF65-F5344CB8AC3E}">
        <p14:creationId xmlns:p14="http://schemas.microsoft.com/office/powerpoint/2010/main" val="3124912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controllo sulle abilitazioni ad accedere e  sugli accessi alle banche dati </a:t>
            </a:r>
          </a:p>
          <a:p>
            <a:pPr>
              <a:buFontTx/>
              <a:buChar char="-"/>
            </a:pPr>
            <a:r>
              <a:rPr lang="it-IT" sz="1800" dirty="0">
                <a:latin typeface="Times New Roman" panose="02020603050405020304" pitchFamily="18" charset="0"/>
                <a:cs typeface="Times New Roman" panose="02020603050405020304" pitchFamily="18" charset="0"/>
              </a:rPr>
              <a:t>previsione di sistemi di verifica interna sull’attività di verifica</a:t>
            </a:r>
          </a:p>
          <a:p>
            <a:pPr marL="0" indent="0">
              <a:buNone/>
            </a:pPr>
            <a:r>
              <a:rPr lang="it-IT" sz="1800" dirty="0">
                <a:latin typeface="Times New Roman" panose="02020603050405020304" pitchFamily="18" charset="0"/>
                <a:cs typeface="Times New Roman" panose="02020603050405020304" pitchFamily="18" charset="0"/>
              </a:rPr>
              <a:t> - predisposizione di manuali specifici sulle operazioni da effettuare nel corso della verifica,  di check list da compilare e sottoscrivere da parte del personale ispettivo e di schemi di verbali </a:t>
            </a:r>
          </a:p>
          <a:p>
            <a:pPr>
              <a:buFontTx/>
              <a:buChar char="-"/>
            </a:pPr>
            <a:r>
              <a:rPr lang="it-IT" sz="1800" dirty="0">
                <a:latin typeface="Times New Roman" panose="02020603050405020304" pitchFamily="18" charset="0"/>
                <a:cs typeface="Times New Roman" panose="02020603050405020304" pitchFamily="18" charset="0"/>
              </a:rPr>
              <a:t>attività di controllo generalizzata e/o a campione dei risultati delle verifiche </a:t>
            </a:r>
          </a:p>
          <a:p>
            <a:pPr marL="0" indent="0">
              <a:buFontTx/>
              <a:buChar char="-"/>
            </a:pPr>
            <a:r>
              <a:rPr lang="it-IT" sz="1800" dirty="0">
                <a:latin typeface="Times New Roman" panose="02020603050405020304" pitchFamily="18" charset="0"/>
                <a:cs typeface="Times New Roman" panose="02020603050405020304" pitchFamily="18" charset="0"/>
              </a:rPr>
              <a:t>    pubblicazione sul sito istituzionale degli esiti delle ispezioni, del numero ed entità delle sanzioni irrogate e del loro tasso di esecuzione</a:t>
            </a:r>
          </a:p>
          <a:p>
            <a:pPr marL="0" indent="0">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402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7-bis Sanzioni amministrative </a:t>
            </a:r>
          </a:p>
          <a:p>
            <a:pPr marL="0" indent="0">
              <a:buNone/>
            </a:pPr>
            <a:r>
              <a:rPr lang="it-IT" sz="1800" dirty="0">
                <a:latin typeface="Times New Roman" panose="02020603050405020304" pitchFamily="18" charset="0"/>
                <a:cs typeface="Times New Roman" panose="02020603050405020304" pitchFamily="18" charset="0"/>
              </a:rPr>
              <a:t>1. Salvo diversa disposizione di legge, per le violazioni delle disposizioni dei regolamenti comunali e provinciali si applica la sanzione amministrativa pecuniaria da 25 euro a 500 euro. </a:t>
            </a:r>
          </a:p>
          <a:p>
            <a:pPr marL="0" indent="0">
              <a:buNone/>
            </a:pPr>
            <a:r>
              <a:rPr lang="it-IT" sz="1800" dirty="0">
                <a:latin typeface="Times New Roman" panose="02020603050405020304" pitchFamily="18" charset="0"/>
                <a:cs typeface="Times New Roman" panose="02020603050405020304" pitchFamily="18" charset="0"/>
              </a:rPr>
              <a:t>1-bis. La sanzione amministrativa di cui al comma 1 si applica anche alle violazioni alle ordinanze adottate dal sindaco e dal presidente della provincia sulla base di disposizioni di legge, ovvero di specifiche norme regolamentari. </a:t>
            </a:r>
          </a:p>
          <a:p>
            <a:pPr marL="0" indent="0">
              <a:buNone/>
            </a:pPr>
            <a:r>
              <a:rPr lang="it-IT" sz="1800" dirty="0">
                <a:latin typeface="Times New Roman" panose="02020603050405020304" pitchFamily="18" charset="0"/>
                <a:cs typeface="Times New Roman" panose="02020603050405020304" pitchFamily="18" charset="0"/>
              </a:rPr>
              <a:t>2. L'organo competente a irrogare la sanzione amministrativa è individuato ai sensi dell'articolo 17 della legge 24 novembre 1981, n. 689.*</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 17 legge 689/1981 (terzo e quarto comma):</a:t>
            </a:r>
          </a:p>
          <a:p>
            <a:pPr marL="0" indent="0">
              <a:buNone/>
            </a:pPr>
            <a:r>
              <a:rPr lang="it-IT" sz="1800" dirty="0">
                <a:latin typeface="Times New Roman" panose="02020603050405020304" pitchFamily="18" charset="0"/>
                <a:cs typeface="Times New Roman" panose="02020603050405020304" pitchFamily="18" charset="0"/>
              </a:rPr>
              <a:t>«</a:t>
            </a:r>
            <a:r>
              <a:rPr lang="it-IT" sz="1600" dirty="0">
                <a:latin typeface="Times New Roman" panose="02020603050405020304" pitchFamily="18" charset="0"/>
                <a:cs typeface="Times New Roman" panose="02020603050405020304" pitchFamily="18" charset="0"/>
              </a:rPr>
              <a:t>Nelle materie di competenza delle regioni e negli altri casi, per le funzioni amministrative ad esse delegate, il rapporto è presentato all'ufficio regionale competente. </a:t>
            </a:r>
          </a:p>
          <a:p>
            <a:pPr marL="0" indent="0">
              <a:buNone/>
            </a:pPr>
            <a:r>
              <a:rPr lang="it-IT" sz="1600" dirty="0">
                <a:latin typeface="Times New Roman" panose="02020603050405020304" pitchFamily="18" charset="0"/>
                <a:cs typeface="Times New Roman" panose="02020603050405020304" pitchFamily="18" charset="0"/>
              </a:rPr>
              <a:t>Per le violazioni dei regolamenti provinciali e comunali il rapporto è presentato, rispettivamente, al presidente della giunta provinciale o al sindaco.»</a:t>
            </a:r>
          </a:p>
        </p:txBody>
      </p:sp>
      <p:sp>
        <p:nvSpPr>
          <p:cNvPr id="3" name="Titolo 2"/>
          <p:cNvSpPr>
            <a:spLocks noGrp="1"/>
          </p:cNvSpPr>
          <p:nvPr>
            <p:ph type="title"/>
          </p:nvPr>
        </p:nvSpPr>
        <p:spPr>
          <a:xfrm>
            <a:off x="467544" y="260648"/>
            <a:ext cx="8256587" cy="666750"/>
          </a:xfrm>
        </p:spPr>
        <p:txBody>
          <a:bodyPr/>
          <a:lstStyle/>
          <a:p>
            <a:r>
              <a:rPr lang="it-IT" sz="2400" b="1" dirty="0">
                <a:latin typeface="Times New Roman" panose="02020603050405020304" pitchFamily="18" charset="0"/>
                <a:cs typeface="Times New Roman" panose="02020603050405020304" pitchFamily="18" charset="0"/>
              </a:rPr>
              <a:t>L’art. 7 bis del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267/2000 </a:t>
            </a:r>
          </a:p>
        </p:txBody>
      </p:sp>
    </p:spTree>
    <p:extLst>
      <p:ext uri="{BB962C8B-B14F-4D97-AF65-F5344CB8AC3E}">
        <p14:creationId xmlns:p14="http://schemas.microsoft.com/office/powerpoint/2010/main" val="2718957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230832" y="764704"/>
            <a:ext cx="8621928" cy="4990724"/>
          </a:xfrm>
        </p:spPr>
        <p:txBody>
          <a:bodyPr/>
          <a:lstStyle/>
          <a:p>
            <a:pPr marL="0" indent="0">
              <a:buNone/>
            </a:pPr>
            <a:r>
              <a:rPr lang="it-IT" sz="1800" dirty="0">
                <a:latin typeface="Times New Roman" panose="02020603050405020304" pitchFamily="18" charset="0"/>
                <a:cs typeface="Times New Roman" panose="02020603050405020304" pitchFamily="18" charset="0"/>
              </a:rPr>
              <a:t>Con la sentenza  5 febbraio 1996 n. 28 la Corte costituzionale ha affermato che: «La legge n. 689 del 1981 deve intendersi alla luce  del  principio, numerose  volte affermato anche nella giurisprudenza di questa Corte,   secondo il quale  la  competenza  sanzionatrice  non  attiene  a  una  materia a sé, ma accede alle materie sostanziali rispetto alle quali  svolge   una   funzione  </a:t>
            </a:r>
            <a:r>
              <a:rPr lang="it-IT" sz="1800" dirty="0" err="1">
                <a:latin typeface="Times New Roman" panose="02020603050405020304" pitchFamily="18" charset="0"/>
                <a:cs typeface="Times New Roman" panose="02020603050405020304" pitchFamily="18" charset="0"/>
              </a:rPr>
              <a:t>rafforzatrice</a:t>
            </a:r>
            <a:r>
              <a:rPr lang="it-IT" sz="1800" dirty="0">
                <a:latin typeface="Times New Roman" panose="02020603050405020304" pitchFamily="18" charset="0"/>
                <a:cs typeface="Times New Roman" panose="02020603050405020304" pitchFamily="18" charset="0"/>
              </a:rPr>
              <a:t>  dei  precetti  stabiliti  dal  legislatore. Per questa  ragione,  che  riguarda  la  configurazione  delle  competenze  tanto  legislative  che amministrative, è pienamente giustificata, anche se  non dovuta in linea generale, la scelta  del  legislatore  regionale … di determinare la competenza  amministrativa (accessoria) sulle sanzioni amministrative conseguenti  alla violazione delle norme sul trasporto pubblico in coincidenza con  la  competenza  all'esercizio  delle  funzioni   di   amministrazione  (principali) relative.  Pertanto,  la  norma  dell'art. 17, terzo comma, della legge n. 689  del 1981 che attribuisce la competenza  sanzionatoria,  nel  caso  di  materie  di competenza propria o delegata delle regioni, "all'ufficio  regionale competente", non deve essere intesa in modo rigido, tale da  escludere la possibilità di delega di tale competenza,  analogamente  alla  </a:t>
            </a:r>
            <a:r>
              <a:rPr lang="it-IT" sz="1800" dirty="0" err="1">
                <a:latin typeface="Times New Roman" panose="02020603050405020304" pitchFamily="18" charset="0"/>
                <a:cs typeface="Times New Roman" panose="02020603050405020304" pitchFamily="18" charset="0"/>
              </a:rPr>
              <a:t>delegabilità</a:t>
            </a:r>
            <a:r>
              <a:rPr lang="it-IT" sz="1800" dirty="0">
                <a:latin typeface="Times New Roman" panose="02020603050405020304" pitchFamily="18" charset="0"/>
                <a:cs typeface="Times New Roman" panose="02020603050405020304" pitchFamily="18" charset="0"/>
              </a:rPr>
              <a:t>  -  prevista  dall'art.  118,  terzo comma, della  Costituzione -  delle  funzioni  amministrative  primarie.  In  altri  termini,  la  prescrizione dell'art. 17 deve intendersi dettata per i  casi in cui la funzione  sanzionatoria  acceda  ad  una  funzione  di  amministrazione  esercitata  dalla  regione,  mantenendosi  così  la  corrispondenza, sul piano delle competenze, tra  azione  e  sanzione.»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8158"/>
            <a:ext cx="8256587" cy="666750"/>
          </a:xfrm>
        </p:spPr>
        <p:txBody>
          <a:bodyPr/>
          <a:lstStyle/>
          <a:p>
            <a:r>
              <a:rPr lang="it-IT" sz="2000" b="1" dirty="0">
                <a:latin typeface="Times New Roman" panose="02020603050405020304" pitchFamily="18" charset="0"/>
                <a:cs typeface="Times New Roman" panose="02020603050405020304" pitchFamily="18" charset="0"/>
              </a:rPr>
              <a:t>La potestà sanzionatoria ex lege 689/1981 e la Corte costituzionale</a:t>
            </a:r>
          </a:p>
        </p:txBody>
      </p:sp>
      <p:sp>
        <p:nvSpPr>
          <p:cNvPr id="4" name="Rettangolo 3">
            <a:extLst>
              <a:ext uri="{FF2B5EF4-FFF2-40B4-BE49-F238E27FC236}">
                <a16:creationId xmlns:a16="http://schemas.microsoft.com/office/drawing/2014/main" id="{800C0761-1A54-4363-BCFA-96AAA17A8272}"/>
              </a:ext>
            </a:extLst>
          </p:cNvPr>
          <p:cNvSpPr/>
          <p:nvPr/>
        </p:nvSpPr>
        <p:spPr>
          <a:xfrm>
            <a:off x="386448" y="908720"/>
            <a:ext cx="8466312" cy="1477328"/>
          </a:xfrm>
          <a:prstGeom prst="rect">
            <a:avLst/>
          </a:prstGeom>
        </p:spPr>
        <p:txBody>
          <a:bodyPr wrap="square">
            <a:spAutoFit/>
          </a:bodyPr>
          <a:lstStyle/>
          <a:p>
            <a:r>
              <a:rPr lang="it-IT" b="0" dirty="0">
                <a:solidFill>
                  <a:srgbClr val="3D3B39"/>
                </a:solidFill>
                <a:latin typeface="PT Serif" panose="020A0603040505020204" pitchFamily="18" charset="0"/>
              </a:rPr>
              <a:t> </a:t>
            </a:r>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p:txBody>
      </p:sp>
      <p:sp>
        <p:nvSpPr>
          <p:cNvPr id="6" name="Rettangolo 5">
            <a:extLst>
              <a:ext uri="{FF2B5EF4-FFF2-40B4-BE49-F238E27FC236}">
                <a16:creationId xmlns:a16="http://schemas.microsoft.com/office/drawing/2014/main" id="{03F8F82E-5799-4E06-8BFD-E6F788D38E63}"/>
              </a:ext>
            </a:extLst>
          </p:cNvPr>
          <p:cNvSpPr/>
          <p:nvPr/>
        </p:nvSpPr>
        <p:spPr>
          <a:xfrm>
            <a:off x="32800" y="982147"/>
            <a:ext cx="242374" cy="369332"/>
          </a:xfrm>
          <a:prstGeom prst="rect">
            <a:avLst/>
          </a:prstGeom>
        </p:spPr>
        <p:txBody>
          <a:bodyPr wrap="none">
            <a:spAutoFit/>
          </a:bodyPr>
          <a:lstStyle/>
          <a:p>
            <a:r>
              <a:rPr lang="it-IT" dirty="0">
                <a:latin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2786649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95334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Nella stessa sentenza si legge: «E' nella logica della "depenalizzazione" operata con  la  legge  n.  689  del  1981  che  le  sanzioni  amministrative, un tempo di natura  penale e quindi di competenza dell'autorità  giudiziaria,  essa  sì  collocata  in  posizione disinteressata di "terzietà", siano oggi di  competenza dell'autorità amministrativa alla quale, per definizione,  non è estraneo l'interesse al rafforzamento, tramite  l'applicazione  delle  sanzioni,  delle  prescrizioni  alla  cui  osservanza  essa è  preposta.  Il concetto stesso di "terzietà", tipico della  posizione  del    giudice,    non   è   dunque   bene   evocato   a   proposito  dell'amministrazione,  quand'anche  essa  sia   chiamata   ad   agire  nell'ambito   di   procedimenti   strutturati   secondo   regole   di  contraddittorio (come accade nella  specie,  a  norma  dell'art.  18,  secondo comma, della legge n. 689). La garanzia insita nell'esistenza  di   un'istanza   "terza"   non  viene,  del  resto,  sottratta  agli  interessati, potendosi essi rivolgere, in sede  di  opposizione  alle  determinazioni     dell'autorità    amministrativa,    all'autorità  giudiziaria…   Ciò che conta, ai fini dell'imparzialità e del buon andamento, è  che il soggetto titolare della potestà sanzionatrice debba  operare,  secondo  la  legge,  al  solo  fine  del  perseguimento  del pubblico  interesse, senza mescolanze o indebite interferenze di  interessi  di  natura  privatistica.»</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20402"/>
            <a:ext cx="8256587" cy="666750"/>
          </a:xfrm>
        </p:spPr>
        <p:txBody>
          <a:bodyPr/>
          <a:lstStyle/>
          <a:p>
            <a:r>
              <a:rPr lang="it-IT" sz="2000" b="1" dirty="0">
                <a:latin typeface="Times New Roman" panose="02020603050405020304" pitchFamily="18" charset="0"/>
                <a:cs typeface="Times New Roman" panose="02020603050405020304" pitchFamily="18" charset="0"/>
              </a:rPr>
              <a:t>La terzietà nell’applicazione della sanzione e la Corte costituzionale</a:t>
            </a:r>
          </a:p>
        </p:txBody>
      </p:sp>
      <p:sp>
        <p:nvSpPr>
          <p:cNvPr id="4" name="Rettangolo 3">
            <a:extLst>
              <a:ext uri="{FF2B5EF4-FFF2-40B4-BE49-F238E27FC236}">
                <a16:creationId xmlns:a16="http://schemas.microsoft.com/office/drawing/2014/main" id="{800C0761-1A54-4363-BCFA-96AAA17A8272}"/>
              </a:ext>
            </a:extLst>
          </p:cNvPr>
          <p:cNvSpPr/>
          <p:nvPr/>
        </p:nvSpPr>
        <p:spPr>
          <a:xfrm>
            <a:off x="386448" y="908720"/>
            <a:ext cx="8466312" cy="1477328"/>
          </a:xfrm>
          <a:prstGeom prst="rect">
            <a:avLst/>
          </a:prstGeom>
        </p:spPr>
        <p:txBody>
          <a:bodyPr wrap="square">
            <a:spAutoFit/>
          </a:bodyPr>
          <a:lstStyle/>
          <a:p>
            <a:r>
              <a:rPr lang="it-IT" b="0" dirty="0">
                <a:solidFill>
                  <a:srgbClr val="3D3B39"/>
                </a:solidFill>
                <a:latin typeface="PT Serif" panose="020A0603040505020204" pitchFamily="18" charset="0"/>
              </a:rPr>
              <a:t> </a:t>
            </a:r>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p:txBody>
      </p:sp>
      <p:sp>
        <p:nvSpPr>
          <p:cNvPr id="6" name="Rettangolo 5">
            <a:extLst>
              <a:ext uri="{FF2B5EF4-FFF2-40B4-BE49-F238E27FC236}">
                <a16:creationId xmlns:a16="http://schemas.microsoft.com/office/drawing/2014/main" id="{03F8F82E-5799-4E06-8BFD-E6F788D38E63}"/>
              </a:ext>
            </a:extLst>
          </p:cNvPr>
          <p:cNvSpPr/>
          <p:nvPr/>
        </p:nvSpPr>
        <p:spPr>
          <a:xfrm>
            <a:off x="32800" y="982147"/>
            <a:ext cx="242374" cy="369332"/>
          </a:xfrm>
          <a:prstGeom prst="rect">
            <a:avLst/>
          </a:prstGeom>
        </p:spPr>
        <p:txBody>
          <a:bodyPr wrap="none">
            <a:spAutoFit/>
          </a:bodyPr>
          <a:lstStyle/>
          <a:p>
            <a:r>
              <a:rPr lang="it-IT" dirty="0">
                <a:latin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2619760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953340"/>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La Regione Emilia-Romagna con L. reg. 28 aprile 1984 n. 21 ha dettato la «Disciplina dell’applicazione delle sanzioni amministrative di competenza regionale», nei casi di violazioni di norme in materia di competenza regionale propria o delegata.</a:t>
            </a:r>
          </a:p>
          <a:p>
            <a:pPr marL="0" indent="0">
              <a:buNone/>
            </a:pPr>
            <a:r>
              <a:rPr lang="it-IT" sz="1600" dirty="0">
                <a:latin typeface="Times New Roman" panose="02020603050405020304" pitchFamily="18" charset="0"/>
                <a:cs typeface="Times New Roman" panose="02020603050405020304" pitchFamily="18" charset="0"/>
              </a:rPr>
              <a:t>Ai sensi dell’art. 5, l'applicazione delle sanzioni amministrative pecuniarie  compete agli enti che esercitano le funzioni di amministrazione attiva cui esse accedono e, sulla base del principio di separazione fra le funzioni di indirizzo politico e quelle di gestione amministrativa, le autorità competenti per lo svolgimento del procedimento sanzionatorio  sono individuate nell'ambito degli uffici degli enti cui la stessa si applica. In mancanza di diversa individuazione, l'autorità competente è il responsabile dell'ufficio. Per le violazioni in materia sanitaria, nonché relative alla tutela e alla sicurezza del lavoro, anche connesse a funzioni attribuite agli enti locali, la competenza all'applicazione delle sanzioni amministrative pecuniarie spetta all'Azienda USL, mentre qualora le violazioni riguardanti tutela e sicurezza del lavoro siano contestate all'Azienda USL, l'autorità competente è la Regione. </a:t>
            </a:r>
          </a:p>
          <a:p>
            <a:pPr marL="0" indent="0">
              <a:buNone/>
            </a:pPr>
            <a:r>
              <a:rPr lang="it-IT" sz="1600" dirty="0">
                <a:latin typeface="Times New Roman" panose="02020603050405020304" pitchFamily="18" charset="0"/>
                <a:cs typeface="Times New Roman" panose="02020603050405020304" pitchFamily="18" charset="0"/>
              </a:rPr>
              <a:t>L'ente competente per territorio è quello del luogo in cui è stata commessa la violazione e i proventi delle sanzioni amministrative riscossi in forza di ordinanza-ingiunzione spettano, secondo le rispettive competenze, alla Regione o agli altri enti competenti all'irrogazione della sanzione.</a:t>
            </a:r>
          </a:p>
        </p:txBody>
      </p:sp>
      <p:sp>
        <p:nvSpPr>
          <p:cNvPr id="3" name="Titolo 2"/>
          <p:cNvSpPr>
            <a:spLocks noGrp="1"/>
          </p:cNvSpPr>
          <p:nvPr>
            <p:ph type="title"/>
          </p:nvPr>
        </p:nvSpPr>
        <p:spPr>
          <a:xfrm>
            <a:off x="440557" y="120402"/>
            <a:ext cx="8256587" cy="666750"/>
          </a:xfrm>
        </p:spPr>
        <p:txBody>
          <a:bodyPr/>
          <a:lstStyle/>
          <a:p>
            <a:r>
              <a:rPr lang="it-IT" sz="2000" b="1" dirty="0">
                <a:latin typeface="Times New Roman" panose="02020603050405020304" pitchFamily="18" charset="0"/>
                <a:cs typeface="Times New Roman" panose="02020603050405020304" pitchFamily="18" charset="0"/>
              </a:rPr>
              <a:t>La Legge Regione Emilia-Romagna 28 aprile 1984 n. 21 </a:t>
            </a:r>
          </a:p>
        </p:txBody>
      </p:sp>
      <p:sp>
        <p:nvSpPr>
          <p:cNvPr id="4" name="Rettangolo 3">
            <a:extLst>
              <a:ext uri="{FF2B5EF4-FFF2-40B4-BE49-F238E27FC236}">
                <a16:creationId xmlns:a16="http://schemas.microsoft.com/office/drawing/2014/main" id="{800C0761-1A54-4363-BCFA-96AAA17A8272}"/>
              </a:ext>
            </a:extLst>
          </p:cNvPr>
          <p:cNvSpPr/>
          <p:nvPr/>
        </p:nvSpPr>
        <p:spPr>
          <a:xfrm>
            <a:off x="386448" y="908720"/>
            <a:ext cx="8466312" cy="1200329"/>
          </a:xfrm>
          <a:prstGeom prst="rect">
            <a:avLst/>
          </a:prstGeom>
        </p:spPr>
        <p:txBody>
          <a:bodyPr wrap="square">
            <a:spAutoFit/>
          </a:bodyPr>
          <a:lstStyle/>
          <a:p>
            <a:r>
              <a:rPr lang="it-IT" b="0" dirty="0">
                <a:solidFill>
                  <a:srgbClr val="3D3B39"/>
                </a:solidFill>
                <a:latin typeface="PT Serif" panose="020A0603040505020204" pitchFamily="18" charset="0"/>
              </a:rPr>
              <a:t> </a:t>
            </a:r>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p:txBody>
      </p:sp>
      <p:sp>
        <p:nvSpPr>
          <p:cNvPr id="6" name="Rettangolo 5">
            <a:extLst>
              <a:ext uri="{FF2B5EF4-FFF2-40B4-BE49-F238E27FC236}">
                <a16:creationId xmlns:a16="http://schemas.microsoft.com/office/drawing/2014/main" id="{03F8F82E-5799-4E06-8BFD-E6F788D38E63}"/>
              </a:ext>
            </a:extLst>
          </p:cNvPr>
          <p:cNvSpPr/>
          <p:nvPr/>
        </p:nvSpPr>
        <p:spPr>
          <a:xfrm>
            <a:off x="32800" y="982147"/>
            <a:ext cx="242374" cy="369332"/>
          </a:xfrm>
          <a:prstGeom prst="rect">
            <a:avLst/>
          </a:prstGeom>
        </p:spPr>
        <p:txBody>
          <a:bodyPr wrap="none">
            <a:spAutoFit/>
          </a:bodyPr>
          <a:lstStyle/>
          <a:p>
            <a:r>
              <a:rPr lang="it-IT" dirty="0">
                <a:latin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4171536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0557" y="764704"/>
            <a:ext cx="8256587" cy="4990724"/>
          </a:xfrm>
        </p:spPr>
        <p:txBody>
          <a:bodyPr/>
          <a:lstStyle/>
          <a:p>
            <a:pPr marL="0" indent="0">
              <a:buNone/>
            </a:pPr>
            <a:r>
              <a:rPr lang="it-IT" sz="1600" dirty="0">
                <a:latin typeface="Times New Roman" panose="02020603050405020304" pitchFamily="18" charset="0"/>
                <a:cs typeface="Times New Roman" panose="02020603050405020304" pitchFamily="18" charset="0"/>
              </a:rPr>
              <a:t>La legge disciplina in particolare:</a:t>
            </a:r>
          </a:p>
          <a:p>
            <a:pPr>
              <a:buFontTx/>
              <a:buChar char="-"/>
            </a:pPr>
            <a:r>
              <a:rPr lang="it-IT" sz="1600" dirty="0">
                <a:latin typeface="Times New Roman" panose="02020603050405020304" pitchFamily="18" charset="0"/>
                <a:cs typeface="Times New Roman" panose="02020603050405020304" pitchFamily="18" charset="0"/>
              </a:rPr>
              <a:t>Art. 6: gli agenti accertatori, disponendo che ognuno degli enti cui spetta l'esercizio delle funzioni sanzionatorie individua gli organi, uffici ed agenti abilitati ad effettuare gli accertamenti, che debbono essere muniti di apposito documento che attesti l'abilitazione all'esercizio dei compiti ad essi attribuiti. </a:t>
            </a:r>
          </a:p>
          <a:p>
            <a:pPr>
              <a:buFontTx/>
              <a:buChar char="-"/>
            </a:pPr>
            <a:r>
              <a:rPr lang="it-IT" sz="1600" dirty="0">
                <a:latin typeface="Times New Roman" panose="02020603050405020304" pitchFamily="18" charset="0"/>
                <a:cs typeface="Times New Roman" panose="02020603050405020304" pitchFamily="18" charset="0"/>
              </a:rPr>
              <a:t>Art. 7 bis: l’accesso ai luoghi e la diffida amministrativa </a:t>
            </a:r>
          </a:p>
          <a:p>
            <a:pPr>
              <a:buFontTx/>
              <a:buChar char="-"/>
            </a:pPr>
            <a:r>
              <a:rPr lang="it-IT" sz="1600" dirty="0">
                <a:latin typeface="Times New Roman" panose="02020603050405020304" pitchFamily="18" charset="0"/>
                <a:cs typeface="Times New Roman" panose="02020603050405020304" pitchFamily="18" charset="0"/>
              </a:rPr>
              <a:t>Art 8: l’accertamento della violazione con il contenuto del processo verbale</a:t>
            </a:r>
          </a:p>
          <a:p>
            <a:pPr>
              <a:buFontTx/>
              <a:buChar char="-"/>
            </a:pPr>
            <a:r>
              <a:rPr lang="it-IT" sz="1600" dirty="0">
                <a:latin typeface="Times New Roman" panose="02020603050405020304" pitchFamily="18" charset="0"/>
                <a:cs typeface="Times New Roman" panose="02020603050405020304" pitchFamily="18" charset="0"/>
              </a:rPr>
              <a:t>Art. 9: l’immediatezza della contestazione al trasgressore  o a chi era tenuto alla sorveglianza e all’eventuale responsabile in solido</a:t>
            </a:r>
          </a:p>
          <a:p>
            <a:pPr>
              <a:buFontTx/>
              <a:buChar char="-"/>
            </a:pPr>
            <a:r>
              <a:rPr lang="it-IT" sz="1600" dirty="0">
                <a:latin typeface="Times New Roman" panose="02020603050405020304" pitchFamily="18" charset="0"/>
                <a:cs typeface="Times New Roman" panose="02020603050405020304" pitchFamily="18" charset="0"/>
              </a:rPr>
              <a:t>Art. 10: i termini della notifica </a:t>
            </a:r>
          </a:p>
          <a:p>
            <a:pPr>
              <a:buFontTx/>
              <a:buChar char="-"/>
            </a:pPr>
            <a:r>
              <a:rPr lang="it-IT" sz="1600" dirty="0">
                <a:latin typeface="Times New Roman" panose="02020603050405020304" pitchFamily="18" charset="0"/>
                <a:cs typeface="Times New Roman" panose="02020603050405020304" pitchFamily="18" charset="0"/>
              </a:rPr>
              <a:t>Art. 11: l’accertamento mediante analisi di campioni e la revisione delle analisi</a:t>
            </a:r>
          </a:p>
          <a:p>
            <a:pPr>
              <a:buFontTx/>
              <a:buChar char="-"/>
            </a:pPr>
            <a:r>
              <a:rPr lang="it-IT" sz="1600" dirty="0">
                <a:latin typeface="Times New Roman" panose="02020603050405020304" pitchFamily="18" charset="0"/>
                <a:cs typeface="Times New Roman" panose="02020603050405020304" pitchFamily="18" charset="0"/>
              </a:rPr>
              <a:t>Art. 13: la possibilità di pagamento in misura ridotta</a:t>
            </a:r>
          </a:p>
          <a:p>
            <a:pPr>
              <a:buFontTx/>
              <a:buChar char="-"/>
            </a:pPr>
            <a:r>
              <a:rPr lang="it-IT" sz="1600" dirty="0">
                <a:latin typeface="Times New Roman" panose="02020603050405020304" pitchFamily="18" charset="0"/>
                <a:cs typeface="Times New Roman" panose="02020603050405020304" pitchFamily="18" charset="0"/>
              </a:rPr>
              <a:t>Art. 15: la possibilità di controdedurre all’accertamento della trasgressione e la decisione: archiviazione motivata agli atti o emissione di ordinanza-ingiunzione</a:t>
            </a:r>
          </a:p>
          <a:p>
            <a:pPr>
              <a:buFontTx/>
              <a:buChar char="-"/>
            </a:pPr>
            <a:r>
              <a:rPr lang="it-IT" sz="1600" dirty="0">
                <a:latin typeface="Times New Roman" panose="02020603050405020304" pitchFamily="18" charset="0"/>
                <a:cs typeface="Times New Roman" panose="02020603050405020304" pitchFamily="18" charset="0"/>
              </a:rPr>
              <a:t>Art. 17: il sequestro e la confisca, la custodia dei beni e le relative spese, la vendita all’incanto per i beni fungibili e la destinazione per i beni infungibili (musei, istituti scolastici o uso pubblico)</a:t>
            </a:r>
          </a:p>
          <a:p>
            <a:pPr>
              <a:buFontTx/>
              <a:buChar char="-"/>
            </a:pPr>
            <a:r>
              <a:rPr lang="it-IT" sz="1600" dirty="0">
                <a:latin typeface="Times New Roman" panose="02020603050405020304" pitchFamily="18" charset="0"/>
                <a:cs typeface="Times New Roman" panose="02020603050405020304" pitchFamily="18" charset="0"/>
              </a:rPr>
              <a:t>Art. 19: il termine di prescrizione quinquennale del diritto a riscuotere le somme</a:t>
            </a:r>
          </a:p>
        </p:txBody>
      </p:sp>
      <p:sp>
        <p:nvSpPr>
          <p:cNvPr id="3" name="Titolo 2"/>
          <p:cNvSpPr>
            <a:spLocks noGrp="1"/>
          </p:cNvSpPr>
          <p:nvPr>
            <p:ph type="title"/>
          </p:nvPr>
        </p:nvSpPr>
        <p:spPr>
          <a:xfrm>
            <a:off x="491310" y="-50937"/>
            <a:ext cx="8256587" cy="666750"/>
          </a:xfrm>
        </p:spPr>
        <p:txBody>
          <a:bodyPr/>
          <a:lstStyle/>
          <a:p>
            <a:r>
              <a:rPr lang="it-IT" sz="2000" b="1" dirty="0">
                <a:latin typeface="Times New Roman" panose="02020603050405020304" pitchFamily="18" charset="0"/>
                <a:cs typeface="Times New Roman" panose="02020603050405020304" pitchFamily="18" charset="0"/>
              </a:rPr>
              <a:t>La Legge Regione Emilia-Romagna 28 aprile 1984 n. 21 </a:t>
            </a:r>
          </a:p>
        </p:txBody>
      </p:sp>
      <p:sp>
        <p:nvSpPr>
          <p:cNvPr id="4" name="Rettangolo 3">
            <a:extLst>
              <a:ext uri="{FF2B5EF4-FFF2-40B4-BE49-F238E27FC236}">
                <a16:creationId xmlns:a16="http://schemas.microsoft.com/office/drawing/2014/main" id="{800C0761-1A54-4363-BCFA-96AAA17A8272}"/>
              </a:ext>
            </a:extLst>
          </p:cNvPr>
          <p:cNvSpPr/>
          <p:nvPr/>
        </p:nvSpPr>
        <p:spPr>
          <a:xfrm>
            <a:off x="386448" y="908720"/>
            <a:ext cx="8466312" cy="1200329"/>
          </a:xfrm>
          <a:prstGeom prst="rect">
            <a:avLst/>
          </a:prstGeom>
        </p:spPr>
        <p:txBody>
          <a:bodyPr wrap="square">
            <a:spAutoFit/>
          </a:bodyPr>
          <a:lstStyle/>
          <a:p>
            <a:r>
              <a:rPr lang="it-IT" b="0" dirty="0">
                <a:solidFill>
                  <a:srgbClr val="3D3B39"/>
                </a:solidFill>
                <a:latin typeface="PT Serif" panose="020A0603040505020204" pitchFamily="18" charset="0"/>
              </a:rPr>
              <a:t> </a:t>
            </a:r>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p:txBody>
      </p:sp>
      <p:sp>
        <p:nvSpPr>
          <p:cNvPr id="6" name="Rettangolo 5">
            <a:extLst>
              <a:ext uri="{FF2B5EF4-FFF2-40B4-BE49-F238E27FC236}">
                <a16:creationId xmlns:a16="http://schemas.microsoft.com/office/drawing/2014/main" id="{03F8F82E-5799-4E06-8BFD-E6F788D38E63}"/>
              </a:ext>
            </a:extLst>
          </p:cNvPr>
          <p:cNvSpPr/>
          <p:nvPr/>
        </p:nvSpPr>
        <p:spPr>
          <a:xfrm>
            <a:off x="32800" y="982147"/>
            <a:ext cx="242374" cy="369332"/>
          </a:xfrm>
          <a:prstGeom prst="rect">
            <a:avLst/>
          </a:prstGeom>
        </p:spPr>
        <p:txBody>
          <a:bodyPr wrap="none">
            <a:spAutoFit/>
          </a:bodyPr>
          <a:lstStyle/>
          <a:p>
            <a:r>
              <a:rPr lang="it-IT" dirty="0">
                <a:latin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2092175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31716" y="202757"/>
            <a:ext cx="8256587" cy="666750"/>
          </a:xfrm>
        </p:spPr>
        <p:txBody>
          <a:bodyPr/>
          <a:lstStyle/>
          <a:p>
            <a:r>
              <a:rPr lang="it-IT" sz="2000" b="1" dirty="0">
                <a:latin typeface="Times New Roman" panose="02020603050405020304" pitchFamily="18" charset="0"/>
                <a:cs typeface="Times New Roman" panose="02020603050405020304" pitchFamily="18" charset="0"/>
              </a:rPr>
              <a:t>L’art. 7 della L. Reg. Friuli-Venezia Giulia 12 febbraio 2003 n. 4</a:t>
            </a:r>
          </a:p>
        </p:txBody>
      </p:sp>
      <p:sp>
        <p:nvSpPr>
          <p:cNvPr id="4" name="Rettangolo 3">
            <a:extLst>
              <a:ext uri="{FF2B5EF4-FFF2-40B4-BE49-F238E27FC236}">
                <a16:creationId xmlns:a16="http://schemas.microsoft.com/office/drawing/2014/main" id="{800C0761-1A54-4363-BCFA-96AAA17A8272}"/>
              </a:ext>
            </a:extLst>
          </p:cNvPr>
          <p:cNvSpPr/>
          <p:nvPr/>
        </p:nvSpPr>
        <p:spPr>
          <a:xfrm>
            <a:off x="446856" y="1268760"/>
            <a:ext cx="8466312" cy="5293757"/>
          </a:xfrm>
          <a:prstGeom prst="rect">
            <a:avLst/>
          </a:prstGeom>
        </p:spPr>
        <p:txBody>
          <a:bodyPr wrap="square">
            <a:spAutoFit/>
          </a:bodyPr>
          <a:lstStyle/>
          <a:p>
            <a:r>
              <a:rPr lang="it-IT" b="0" dirty="0">
                <a:solidFill>
                  <a:srgbClr val="3D3B39"/>
                </a:solidFill>
                <a:latin typeface="PT Serif" panose="020A0603040505020204" pitchFamily="18" charset="0"/>
              </a:rPr>
              <a:t>La Regione Friuli Venezia Giulia ha disciplinato la materia delle sanzioni amministrative, per la violazione dei regolamenti comunali, con l’articolo 7 della legge regionale 12 febbraio 2003 n. 4 (Norme in materia di enti locali e interventi a sostegno dei soggetti disabili nelle scuole), il quale trova applicazione in luogo dell’articolo 7-bis del TU 267/2000, il quale stabilisce che: «</a:t>
            </a:r>
            <a:r>
              <a:rPr lang="it-IT" sz="2000" b="0" dirty="0">
                <a:solidFill>
                  <a:srgbClr val="3D3B39"/>
                </a:solidFill>
                <a:latin typeface="Times New Roman" panose="02020603050405020304" pitchFamily="18" charset="0"/>
                <a:cs typeface="Times New Roman" panose="02020603050405020304" pitchFamily="18" charset="0"/>
              </a:rPr>
              <a:t>Le violazioni delle norme dei regolamenti o delle ordinanze provinciali e comunali comportano, qualora la legge non preveda apposite sanzioni, l’irrogazione da parte dell’ente locale di sanzioni amministrative pecuniarie, in misura non superiore a diecimila euro, nonché di eventuali sanzioni accessorie sospensive o interdittive di attività derivanti da provvedimenti della medesima Amministrazione, determinate con proprie norme regolamentari».</a:t>
            </a: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a:p>
            <a:endParaRPr lang="it-IT" b="0" dirty="0">
              <a:solidFill>
                <a:srgbClr val="3D3B39"/>
              </a:solidFill>
              <a:latin typeface="PT Serif" panose="020A0603040505020204" pitchFamily="18" charset="0"/>
            </a:endParaRPr>
          </a:p>
          <a:p>
            <a:endParaRPr lang="it-IT" b="0" i="0" dirty="0">
              <a:solidFill>
                <a:srgbClr val="3D3B39"/>
              </a:solidFill>
              <a:effectLst/>
              <a:latin typeface="PT Serif" panose="020A0603040505020204" pitchFamily="18" charset="0"/>
            </a:endParaRPr>
          </a:p>
        </p:txBody>
      </p:sp>
    </p:spTree>
    <p:extLst>
      <p:ext uri="{BB962C8B-B14F-4D97-AF65-F5344CB8AC3E}">
        <p14:creationId xmlns:p14="http://schemas.microsoft.com/office/powerpoint/2010/main" val="3137482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9556</TotalTime>
  <Words>5199</Words>
  <Application>Microsoft Office PowerPoint</Application>
  <PresentationFormat>Presentazione su schermo (4:3)</PresentationFormat>
  <Paragraphs>272</Paragraphs>
  <Slides>34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34</vt:i4>
      </vt:variant>
    </vt:vector>
  </HeadingPairs>
  <TitlesOfParts>
    <vt:vector size="41" baseType="lpstr">
      <vt:lpstr>Arial</vt:lpstr>
      <vt:lpstr>Gill Sans MT</vt:lpstr>
      <vt:lpstr>PT Serif</vt:lpstr>
      <vt:lpstr>Times New Roman</vt:lpstr>
      <vt:lpstr>Wingdings</vt:lpstr>
      <vt:lpstr>Wingdings 3</vt:lpstr>
      <vt:lpstr>Modello slide Anutel per Office 2010 o successivi</vt:lpstr>
      <vt:lpstr>Presentazione standard di PowerPoint</vt:lpstr>
      <vt:lpstr>Presentazione standard di PowerPoint</vt:lpstr>
      <vt:lpstr>I principi costituzionali e la potestà sanzionatoria degli Enti locali</vt:lpstr>
      <vt:lpstr>L’art. 7 bis del DLgs 267/2000 </vt:lpstr>
      <vt:lpstr>La potestà sanzionatoria ex lege 689/1981 e la Corte costituzionale</vt:lpstr>
      <vt:lpstr>La terzietà nell’applicazione della sanzione e la Corte costituzionale</vt:lpstr>
      <vt:lpstr>La Legge Regione Emilia-Romagna 28 aprile 1984 n. 21 </vt:lpstr>
      <vt:lpstr>La Legge Regione Emilia-Romagna 28 aprile 1984 n. 21 </vt:lpstr>
      <vt:lpstr>L’art. 7 della L. Reg. Friuli-Venezia Giulia 12 febbraio 2003 n. 4</vt:lpstr>
      <vt:lpstr>Le indicazioni della Regione  Friuli-Venezia Giulia sul potere sanzionatorio degli Enti locali  </vt:lpstr>
      <vt:lpstr>L’accertamento delle violazioni e l’esternalizzazione</vt:lpstr>
      <vt:lpstr>L’accertamento delle violazioni</vt:lpstr>
      <vt:lpstr>I requisiti degli accertatori</vt:lpstr>
      <vt:lpstr>Il regolamento per l’attività ispettiva</vt:lpstr>
      <vt:lpstr>Presentazione standard di PowerPoint</vt:lpstr>
      <vt:lpstr>La programmazione delle ispezioni</vt:lpstr>
      <vt:lpstr>La nomina del personale ispettivo e la fase preliminare all’ispezione</vt:lpstr>
      <vt:lpstr>Il personale ispettivo</vt:lpstr>
      <vt:lpstr>Le regole dell’accesso ispettivo </vt:lpstr>
      <vt:lpstr>Le regole dell’accesso ispettivo </vt:lpstr>
      <vt:lpstr>Le dichiarazioni in sede di accesso ispettivo </vt:lpstr>
      <vt:lpstr>Il contenuto del verbale</vt:lpstr>
      <vt:lpstr>La motivazione del provvedimento di accertamento della violazione </vt:lpstr>
      <vt:lpstr>La misura della sanzione</vt:lpstr>
      <vt:lpstr>La trasmissione all’Ente competente all’irrogazione della sanzione</vt:lpstr>
      <vt:lpstr>La sottoscrizione del provvedimento sanzionatorio</vt:lpstr>
      <vt:lpstr>La notificazione del provvedimento sanzionatorio</vt:lpstr>
      <vt:lpstr>L’impugnabilità del provvedimento sanzionatorio</vt:lpstr>
      <vt:lpstr>L’impugnabilità del provvedimento sanzionatorio</vt:lpstr>
      <vt:lpstr>La verifica periodica dei pagamenti delle sanzioni e la prescrizione </vt:lpstr>
      <vt:lpstr>I possibili eventi rischiosi nell’attività sanzionatoria</vt:lpstr>
      <vt:lpstr>I possibili eventi rischiosi nell’attività sanzionatoria</vt:lpstr>
      <vt:lpstr>Le possibili misure nell’attività sanzionatoria</vt:lpstr>
      <vt:lpstr>Presentazione standard di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139</cp:revision>
  <cp:lastPrinted>2020-06-23T07:42:37Z</cp:lastPrinted>
  <dcterms:created xsi:type="dcterms:W3CDTF">2019-11-12T10:51:11Z</dcterms:created>
  <dcterms:modified xsi:type="dcterms:W3CDTF">2020-07-16T15:58:05Z</dcterms:modified>
</cp:coreProperties>
</file>